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08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CDD8D7-3641-70C7-A7D4-1C92B07A9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3DF0083-D24F-5A31-FA0A-9E1149B89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466BC0-E952-1B60-DC3C-4633C1488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3BE2-EF58-4DAF-BB31-3B3478EE3692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C4EF26-4831-8617-5569-881E3013E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D94525-8C68-D4CD-F0BC-121A346A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B302-0BD7-4D80-895A-7DD71BFB92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039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2071FF-B990-0C22-B7EE-CF6C1265C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CC908DC-AD93-D667-E18F-7BA0DAFB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102CC0-06DE-A034-7408-7F72A163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3BE2-EF58-4DAF-BB31-3B3478EE3692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A1EEAB-F23D-7FDB-001A-FFF7DDDB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6ACEB-9E4E-25C6-C64A-FDCF1AAE9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B302-0BD7-4D80-895A-7DD71BFB92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71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D0E9D05-3F29-401E-10B5-50B15773F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3B4830-630B-AF92-258F-EDABF5AD5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E1C2CB-4926-083B-B62D-5D4A3D8D2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3BE2-EF58-4DAF-BB31-3B3478EE3692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1FF674-B886-3215-3AB9-B85E59A3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C7CBD5-BD5D-0D59-236A-6F72C557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B302-0BD7-4D80-895A-7DD71BFB92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33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3C768-BB48-010D-B2F5-4E2CA601A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1E34DD-71F2-DC8A-58F9-3F0B3A847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FCA88D-66B3-2BAE-A118-EAA9266D8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3BE2-EF58-4DAF-BB31-3B3478EE3692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0507A4-37A0-96E6-B744-37BFC6B2F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A87ABF-7355-6B59-7D49-EB5EB0424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B302-0BD7-4D80-895A-7DD71BFB92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94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38FDAC-FBB9-949F-8B4F-615750739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E7D2CD-F7F2-56B9-8869-F21498791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FD5436-3DFE-EA74-3C8F-C0A6B60E4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3BE2-EF58-4DAF-BB31-3B3478EE3692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0FAF99-999F-533A-83FE-EF592AAE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8462A5-A8F7-CBE3-31B3-371758E4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B302-0BD7-4D80-895A-7DD71BFB92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27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57F365-EFD4-5B5A-EA4F-D239030BE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CB82F2-B25F-6677-C3FF-1550AB94D6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EE0CB6B-8065-1303-7B7E-6B4921496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2138CD3-1A52-42C3-8BC3-7B9A5FB09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3BE2-EF58-4DAF-BB31-3B3478EE3692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6173EE3-B660-5277-9D34-A16BA70E0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5B5E6B-0FF4-6192-B7B5-FA0E4D2D7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B302-0BD7-4D80-895A-7DD71BFB92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24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5AB2CF-DAB7-5820-7C5A-0D4B40B4E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994F95-8D63-A6AE-A94E-2A85F20F2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CD0F1C6-62C3-7C05-6CBA-E2D2A3DB4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62A951A-E2A6-95B8-FA4C-F48DD09DFD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0A4FF69-16A3-ADAB-EDD7-EE8C5A0F1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D06485C-4276-4F87-1695-45B581DD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3BE2-EF58-4DAF-BB31-3B3478EE3692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1E201BC-9D8D-C9F1-A204-4B1A54F7C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7991AF9-3D7C-6677-E01F-88956F90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B302-0BD7-4D80-895A-7DD71BFB92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95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E80055-D9D9-68EB-1AA9-94E1FD03F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73E8AC-D444-BE51-5C9B-4E798B4F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3BE2-EF58-4DAF-BB31-3B3478EE3692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76C780-CF94-672A-AA75-E7E63ED8E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1C2BB44-D7AA-FC9E-228F-A83E44FC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B302-0BD7-4D80-895A-7DD71BFB92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46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7BE1BB-6281-EE86-7171-13F51CCA4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3BE2-EF58-4DAF-BB31-3B3478EE3692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D6A2654-837A-8784-3DBE-A1D179B39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DBA8B9-9190-D03E-9B93-FE598CF8F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B302-0BD7-4D80-895A-7DD71BFB92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00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585CA2-D0C5-2730-0552-69AE53C1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8CF240-23AB-70A4-E598-43F5AE73D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B4FFE9-3990-C517-5F9B-95F353182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3FA0F7-2A0C-868E-85E7-4B178ACAB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3BE2-EF58-4DAF-BB31-3B3478EE3692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5C3308-5CAD-73F4-251C-1366F20B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4B6C83-99C0-6779-0EF9-5AE950689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B302-0BD7-4D80-895A-7DD71BFB92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7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24E3CB-89CC-711B-8867-8EE782F20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F04BCB3-58B3-C75B-F672-4B3D483AD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7FFE12A-2BFB-0957-6FA7-5C41326DD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7D85916-61EE-7588-3CCF-1B1EEFDF6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3BE2-EF58-4DAF-BB31-3B3478EE3692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920FAC3-27B0-3419-D915-70B6D104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8B1FE4-5647-AEB0-D92C-4D91E6F1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B302-0BD7-4D80-895A-7DD71BFB92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75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13892BC-F877-DAF6-8552-9F0C924CA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6FA59A-4A51-B38D-C584-982D4358D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883319-9D2E-650C-C2C7-97F64C3987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F3BE2-EF58-4DAF-BB31-3B3478EE3692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4F8122-73A3-3C37-5A2C-FBB14EB5D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3D4845-15DB-1EE4-FF1B-35489A761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5B302-0BD7-4D80-895A-7DD71BFB92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29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www.cnblogs.com/Elegia/p/18738181/wronskia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833EC50-D9AE-B1BA-3D47-4EBE804A2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252" y="3429000"/>
            <a:ext cx="2421461" cy="1817232"/>
          </a:xfrm>
          <a:prstGeom prst="rect">
            <a:avLst/>
          </a:prstGeom>
        </p:spPr>
      </p:pic>
      <p:sp>
        <p:nvSpPr>
          <p:cNvPr id="6" name="文本框 6">
            <a:extLst>
              <a:ext uri="{FF2B5EF4-FFF2-40B4-BE49-F238E27FC236}">
                <a16:creationId xmlns:a16="http://schemas.microsoft.com/office/drawing/2014/main" id="{C1BD3AF0-6D00-C8FF-3E85-54BA6CBB7B93}"/>
              </a:ext>
            </a:extLst>
          </p:cNvPr>
          <p:cNvSpPr txBox="1"/>
          <p:nvPr/>
        </p:nvSpPr>
        <p:spPr>
          <a:xfrm>
            <a:off x="7435536" y="5487071"/>
            <a:ext cx="2226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/>
              <a:t>Zihan Zhang</a:t>
            </a:r>
            <a:endParaRPr lang="zh-CN" altLang="en-US" sz="2800" b="1" dirty="0"/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573CB2EA-B119-1069-3843-180F10CC686C}"/>
              </a:ext>
            </a:extLst>
          </p:cNvPr>
          <p:cNvSpPr txBox="1"/>
          <p:nvPr/>
        </p:nvSpPr>
        <p:spPr>
          <a:xfrm>
            <a:off x="2340847" y="4221943"/>
            <a:ext cx="23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</a:rPr>
              <a:t>Yeyuan Chen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711C606-DED0-E48D-435E-6BADC8442789}"/>
              </a:ext>
            </a:extLst>
          </p:cNvPr>
          <p:cNvSpPr txBox="1"/>
          <p:nvPr/>
        </p:nvSpPr>
        <p:spPr>
          <a:xfrm>
            <a:off x="2400300" y="1231088"/>
            <a:ext cx="81083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0" dirty="0">
                <a:solidFill>
                  <a:srgbClr val="494E52"/>
                </a:solidFill>
                <a:effectLst/>
                <a:latin typeface="-apple-system"/>
              </a:rPr>
              <a:t>Explicit Folded Reed-Solomon and Multiplicity Codes </a:t>
            </a:r>
          </a:p>
          <a:p>
            <a:pPr algn="ctr"/>
            <a:r>
              <a:rPr lang="en-US" altLang="zh-CN" sz="2800" b="1" i="0" dirty="0">
                <a:solidFill>
                  <a:srgbClr val="494E52"/>
                </a:solidFill>
                <a:effectLst/>
                <a:latin typeface="-apple-system"/>
              </a:rPr>
              <a:t>Achieve Relaxed Generalized Singleton Bounds</a:t>
            </a:r>
          </a:p>
          <a:p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13400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D414E3B-F619-C323-4257-231370F8C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758"/>
            <a:ext cx="12192000" cy="394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35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D045857-C0E4-4F61-AFF1-D8832E95B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93" y="0"/>
            <a:ext cx="10623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6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0ED6190-B466-3AAB-D85E-460645116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44" y="0"/>
            <a:ext cx="11077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11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B51C87C-B755-5B9F-1CD0-C612274CF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35" y="394864"/>
            <a:ext cx="9707330" cy="60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51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71FC70E-0A99-EC40-AC91-6ABFB32A9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740" y="3662509"/>
            <a:ext cx="7551420" cy="31374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EAFB971-D024-A72C-E517-FEC17FA40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578" y="0"/>
            <a:ext cx="7149743" cy="406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0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A7FF3CE-2694-29C6-0145-09CFA7451D79}"/>
              </a:ext>
            </a:extLst>
          </p:cNvPr>
          <p:cNvSpPr txBox="1"/>
          <p:nvPr/>
        </p:nvSpPr>
        <p:spPr>
          <a:xfrm>
            <a:off x="335280" y="144780"/>
            <a:ext cx="4357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Weight Lower Bound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0203B6C-FBC0-A33B-97AD-277483D41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879056"/>
            <a:ext cx="9021434" cy="14575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0538399-CD62-DB70-97F5-E41FE521E8D6}"/>
                  </a:ext>
                </a:extLst>
              </p:cNvPr>
              <p:cNvSpPr txBox="1"/>
              <p:nvPr/>
            </p:nvSpPr>
            <p:spPr>
              <a:xfrm>
                <a:off x="175260" y="2336584"/>
                <a:ext cx="1163215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For a bad list certificate consisting of received word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codewords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dirty="0"/>
                  <a:t>, we can always transform it into</a:t>
                </a:r>
              </a:p>
              <a:p>
                <a:r>
                  <a:rPr lang="en-US" altLang="zh-CN" dirty="0"/>
                  <a:t>Another bad list certificate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without changing the pairwise distance. Therefore,</a:t>
                </a:r>
              </a:p>
              <a:p>
                <a:r>
                  <a:rPr lang="en-US" altLang="zh-CN" dirty="0"/>
                  <a:t>We can assume there is a bad list certificate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0538399-CD62-DB70-97F5-E41FE521E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2336584"/>
                <a:ext cx="11632159" cy="923330"/>
              </a:xfrm>
              <a:prstGeom prst="rect">
                <a:avLst/>
              </a:prstGeom>
              <a:blipFill>
                <a:blip r:embed="rId3"/>
                <a:stretch>
                  <a:fillRect l="-472" t="-3289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6EC3739-68ED-841D-053D-96CD9941C46A}"/>
                  </a:ext>
                </a:extLst>
              </p:cNvPr>
              <p:cNvSpPr txBox="1"/>
              <p:nvPr/>
            </p:nvSpPr>
            <p:spPr>
              <a:xfrm>
                <a:off x="2628900" y="3429000"/>
                <a:ext cx="631217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b="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b="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zh-CN" alt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CN" alt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CN" alt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zh-CN" alt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CN" alt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6EC3739-68ED-841D-053D-96CD9941C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3429000"/>
                <a:ext cx="6312177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9E9CCD6-1EA3-B707-CA7A-13523ADDB537}"/>
                  </a:ext>
                </a:extLst>
              </p:cNvPr>
              <p:cNvSpPr txBox="1"/>
              <p:nvPr/>
            </p:nvSpPr>
            <p:spPr>
              <a:xfrm>
                <a:off x="1531620" y="4798415"/>
                <a:ext cx="939680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Our goal is to 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cannot be pair-wise distinct, which creates a contradiction.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denote the underlying polynomials with degree at most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CN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9E9CCD6-1EA3-B707-CA7A-13523ADDB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620" y="4798415"/>
                <a:ext cx="9396803" cy="923330"/>
              </a:xfrm>
              <a:prstGeom prst="rect">
                <a:avLst/>
              </a:prstGeom>
              <a:blipFill>
                <a:blip r:embed="rId5"/>
                <a:stretch>
                  <a:fillRect l="-519" t="-3289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14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BFED84B-20CA-6F7F-CB26-042A11C686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90741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BFED84B-20CA-6F7F-CB26-042A11C686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90741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2219095-3EC6-34FB-1049-DC178429F817}"/>
                  </a:ext>
                </a:extLst>
              </p:cNvPr>
              <p:cNvSpPr txBox="1"/>
              <p:nvPr/>
            </p:nvSpPr>
            <p:spPr>
              <a:xfrm>
                <a:off x="920609" y="1272540"/>
                <a:ext cx="909736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Each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with positive weight is a binary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with weight one, and it indicates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b="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))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b="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2219095-3EC6-34FB-1049-DC178429F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09" y="1272540"/>
                <a:ext cx="9097362" cy="923330"/>
              </a:xfrm>
              <a:prstGeom prst="rect">
                <a:avLst/>
              </a:prstGeom>
              <a:blipFill>
                <a:blip r:embed="rId3"/>
                <a:stretch>
                  <a:fillRect l="-536" t="-39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43FF8DF-650F-8E22-0A7B-9122446CEF82}"/>
                  </a:ext>
                </a:extLst>
              </p:cNvPr>
              <p:cNvSpPr txBox="1"/>
              <p:nvPr/>
            </p:nvSpPr>
            <p:spPr>
              <a:xfrm>
                <a:off x="3313289" y="2112109"/>
                <a:ext cx="50054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are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distinct roots of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43FF8DF-650F-8E22-0A7B-9122446CE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289" y="2112109"/>
                <a:ext cx="5005473" cy="276999"/>
              </a:xfrm>
              <a:prstGeom prst="rect">
                <a:avLst/>
              </a:prstGeom>
              <a:blipFill>
                <a:blip r:embed="rId4"/>
                <a:stretch>
                  <a:fillRect l="-1218" t="-28261" r="-1340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DB3AB5E-0E99-FF6C-212B-3004B1636A15}"/>
                  </a:ext>
                </a:extLst>
              </p:cNvPr>
              <p:cNvSpPr txBox="1"/>
              <p:nvPr/>
            </p:nvSpPr>
            <p:spPr>
              <a:xfrm>
                <a:off x="2161627" y="2731874"/>
                <a:ext cx="7308796" cy="993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/>
                  <a:t>Weight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zh-CN" altLang="en-US" sz="2400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has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distinct roots </a:t>
                </a:r>
                <a14:m>
                  <m:oMath xmlns:m="http://schemas.openxmlformats.org/officeDocument/2006/math">
                    <m:r>
                      <a:rPr lang="zh-CN" altLang="en-US" sz="2400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altLang="zh-CN" sz="2400" dirty="0">
                  <a:solidFill>
                    <a:srgbClr val="FF0000"/>
                  </a:solidFill>
                </a:endParaRPr>
              </a:p>
              <a:p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since it has degree at most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zh-CN" alt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DB3AB5E-0E99-FF6C-212B-3004B1636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627" y="2731874"/>
                <a:ext cx="7308796" cy="993605"/>
              </a:xfrm>
              <a:prstGeom prst="rect">
                <a:avLst/>
              </a:prstGeom>
              <a:blipFill>
                <a:blip r:embed="rId5"/>
                <a:stretch>
                  <a:fillRect l="-1334" b="-134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C52782F-516C-E43E-0D86-C58F0BBEE69D}"/>
                  </a:ext>
                </a:extLst>
              </p:cNvPr>
              <p:cNvSpPr txBox="1"/>
              <p:nvPr/>
            </p:nvSpPr>
            <p:spPr>
              <a:xfrm>
                <a:off x="4633201" y="4495800"/>
                <a:ext cx="23656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, contradiction.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C52782F-516C-E43E-0D86-C58F0BBEE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201" y="4495800"/>
                <a:ext cx="2365648" cy="369332"/>
              </a:xfrm>
              <a:prstGeom prst="rect">
                <a:avLst/>
              </a:prstGeom>
              <a:blipFill>
                <a:blip r:embed="rId6"/>
                <a:stretch>
                  <a:fillRect t="-10000" r="-2062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84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标题 1">
                <a:extLst>
                  <a:ext uri="{FF2B5EF4-FFF2-40B4-BE49-F238E27FC236}">
                    <a16:creationId xmlns:a16="http://schemas.microsoft.com/office/drawing/2014/main" id="{ABD18A1A-FF80-2792-F116-228A689C561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90741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标题 1">
                <a:extLst>
                  <a:ext uri="{FF2B5EF4-FFF2-40B4-BE49-F238E27FC236}">
                    <a16:creationId xmlns:a16="http://schemas.microsoft.com/office/drawing/2014/main" id="{ABD18A1A-FF80-2792-F116-228A689C56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90741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37EE366-DFA1-5EF1-50DD-09C253336603}"/>
                  </a:ext>
                </a:extLst>
              </p:cNvPr>
              <p:cNvSpPr txBox="1"/>
              <p:nvPr/>
            </p:nvSpPr>
            <p:spPr>
              <a:xfrm>
                <a:off x="784860" y="1463040"/>
                <a:ext cx="91467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7030A0"/>
                    </a:solidFill>
                  </a:rPr>
                  <a:t>Simple case</a:t>
                </a:r>
                <a:r>
                  <a:rPr lang="en-US" altLang="zh-CN" dirty="0"/>
                  <a:t>: The three polynomials are co-linear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≠0,1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37EE366-DFA1-5EF1-50DD-09C253336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" y="1463040"/>
                <a:ext cx="9146735" cy="369332"/>
              </a:xfrm>
              <a:prstGeom prst="rect">
                <a:avLst/>
              </a:prstGeom>
              <a:blipFill>
                <a:blip r:embed="rId3"/>
                <a:stretch>
                  <a:fillRect l="-600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989B6A6-D035-4DB5-93A4-A08E5C79A294}"/>
                  </a:ext>
                </a:extLst>
              </p:cNvPr>
              <p:cNvSpPr txBox="1"/>
              <p:nvPr/>
            </p:nvSpPr>
            <p:spPr>
              <a:xfrm>
                <a:off x="784860" y="2247900"/>
                <a:ext cx="96252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Each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with positive weight has weight at most two, and it gives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distinct roots of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989B6A6-D035-4DB5-93A4-A08E5C79A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" y="2247900"/>
                <a:ext cx="9625264" cy="369332"/>
              </a:xfrm>
              <a:prstGeom prst="rect">
                <a:avLst/>
              </a:prstGeom>
              <a:blipFill>
                <a:blip r:embed="rId4"/>
                <a:stretch>
                  <a:fillRect l="-570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7FF57A1-682C-C198-C014-FF74CFE62921}"/>
                  </a:ext>
                </a:extLst>
              </p:cNvPr>
              <p:cNvSpPr txBox="1"/>
              <p:nvPr/>
            </p:nvSpPr>
            <p:spPr>
              <a:xfrm>
                <a:off x="698587" y="2932197"/>
                <a:ext cx="9112431" cy="1525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/>
                  <a:t>Weight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zh-CN" altLang="en-US" sz="2400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/>
                  <a:t>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altLang="zh-CN" sz="2400" dirty="0"/>
                  <a:t> edges with positive weights</a:t>
                </a:r>
                <a14:m>
                  <m:oMath xmlns:m="http://schemas.openxmlformats.org/officeDocument/2006/math">
                    <m:r>
                      <a:rPr lang="zh-CN" altLang="en-US" sz="2400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altLang="zh-CN" sz="240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has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400" dirty="0"/>
                  <a:t> distinct roots </a:t>
                </a:r>
                <a14:m>
                  <m:oMath xmlns:m="http://schemas.openxmlformats.org/officeDocument/2006/math">
                    <m:r>
                      <a:rPr lang="zh-CN" altLang="en-US" sz="2400" dirty="0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zh-CN" alt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since it has degree </a:t>
                </a:r>
              </a:p>
              <a:p>
                <a:r>
                  <a:rPr lang="en-US" altLang="zh-CN" sz="2400" dirty="0"/>
                  <a:t>at most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zh-CN" alt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7FF57A1-682C-C198-C014-FF74CFE62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87" y="2932197"/>
                <a:ext cx="9112431" cy="1525546"/>
              </a:xfrm>
              <a:prstGeom prst="rect">
                <a:avLst/>
              </a:prstGeom>
              <a:blipFill>
                <a:blip r:embed="rId5"/>
                <a:stretch>
                  <a:fillRect l="-1071" b="-88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205BD18-EDF2-0594-B08D-008B0636908B}"/>
                  </a:ext>
                </a:extLst>
              </p:cNvPr>
              <p:cNvSpPr txBox="1"/>
              <p:nvPr/>
            </p:nvSpPr>
            <p:spPr>
              <a:xfrm>
                <a:off x="784859" y="5167921"/>
                <a:ext cx="92179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7030A0"/>
                    </a:solidFill>
                  </a:rPr>
                  <a:t>hard case</a:t>
                </a:r>
                <a:r>
                  <a:rPr lang="en-US" altLang="zh-CN" dirty="0"/>
                  <a:t>: The three polynomials are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are two linearly-independent </a:t>
                </a:r>
              </a:p>
              <a:p>
                <a:r>
                  <a:rPr lang="en-US" altLang="zh-CN" dirty="0"/>
                  <a:t>Polynomials (when regarding them as length-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 coefficient vectors).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205BD18-EDF2-0594-B08D-008B06369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59" y="5167921"/>
                <a:ext cx="9217973" cy="646331"/>
              </a:xfrm>
              <a:prstGeom prst="rect">
                <a:avLst/>
              </a:prstGeom>
              <a:blipFill>
                <a:blip r:embed="rId6"/>
                <a:stretch>
                  <a:fillRect l="-595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66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530FBEA-EACE-BB98-F977-A1CCB8389F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8540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7030A0"/>
                    </a:solidFill>
                  </a:rPr>
                  <a:t>(hard case)</a:t>
                </a:r>
                <a:endParaRPr lang="zh-CN" alt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530FBEA-EACE-BB98-F977-A1CCB8389F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854075"/>
              </a:xfrm>
              <a:blipFill>
                <a:blip r:embed="rId2"/>
                <a:stretch>
                  <a:fillRect t="-13571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8590795-5167-E838-61BD-69F9DABE06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2420" y="1112520"/>
                <a:ext cx="11041380" cy="538035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1800" dirty="0"/>
                  <a:t>The three polynomials are</a:t>
                </a:r>
                <a14:m>
                  <m:oMath xmlns:m="http://schemas.openxmlformats.org/officeDocument/2006/math">
                    <m:r>
                      <a:rPr lang="en-US" altLang="zh-CN" sz="1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altLang="zh-CN" sz="1800" dirty="0"/>
              </a:p>
              <a:p>
                <a:r>
                  <a:rPr lang="en-US" altLang="zh-CN" sz="1800" dirty="0"/>
                  <a:t>Consider any hyperedge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with positive weight. Four cases: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=(0,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, gives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distinct roots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zh-CN" sz="1800" dirty="0"/>
                  <a:t>, weight one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=(0,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, gives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distinct roots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zh-CN" sz="1800" dirty="0"/>
                  <a:t>, weight one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=(0,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, gives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distinct roots to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zh-CN" sz="1800" dirty="0"/>
                  <a:t>, weight two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, gives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distinct roots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zh-CN" sz="1800" dirty="0"/>
                  <a:t>, weight one</a:t>
                </a:r>
              </a:p>
              <a:p>
                <a:r>
                  <a:rPr lang="en-US" altLang="zh-CN" sz="1800" dirty="0"/>
                  <a:t>Challenge: How to unify them?</a:t>
                </a:r>
              </a:p>
              <a:p>
                <a:r>
                  <a:rPr lang="en-US" altLang="zh-CN" sz="1800" dirty="0"/>
                  <a:t>Motivation: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800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sz="18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zh-CN" altLang="en-US" sz="18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CN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1800" b="0" i="1" dirty="0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sSub>
                              <m:sSubPr>
                                <m:ctrlPr>
                                  <a:rPr lang="en-US" altLang="zh-CN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800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sz="18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zh-CN" altLang="en-US" sz="18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1800" b="0" i="1" dirty="0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altLang="zh-CN" sz="1800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altLang="zh-CN" sz="1800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zh-CN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800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sz="18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800" b="0" i="1" dirty="0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1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zh-CN" alt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1800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altLang="zh-CN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800" b="0" i="1" dirty="0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1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800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, then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zh-CN" alt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,</a:t>
                </a:r>
                <a:r>
                  <a:rPr lang="en-US" altLang="zh-CN" sz="24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 (If ignoring the issue of dividing by zero).</a:t>
                </a:r>
              </a:p>
              <a:p>
                <a:r>
                  <a:rPr lang="en-US" altLang="zh-CN" sz="2400" dirty="0">
                    <a:solidFill>
                      <a:srgbClr val="7030A0"/>
                    </a:solidFill>
                  </a:rPr>
                  <a:t>Key idea 1: </a:t>
                </a:r>
                <a:endParaRPr lang="zh-CN" altLang="en-US" sz="2400" dirty="0">
                  <a:solidFill>
                    <a:srgbClr val="7030A0"/>
                  </a:solidFill>
                </a:endParaRPr>
              </a:p>
              <a:p>
                <a:endParaRPr lang="en-US" altLang="zh-CN" sz="1800" dirty="0"/>
              </a:p>
              <a:p>
                <a:r>
                  <a:rPr lang="en-US" altLang="zh-CN" sz="1800" b="1" dirty="0"/>
                  <a:t>In all cases,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sz="1800" b="1" dirty="0"/>
                  <a:t> of weight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zh-CN" sz="1800" b="1" dirty="0"/>
                  <a:t> gives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zh-CN" sz="1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zh-CN" sz="1800" b="1" dirty="0"/>
                  <a:t> distinct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sz="1800" b="1" dirty="0">
                    <a:solidFill>
                      <a:srgbClr val="FF000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zh-CN" alt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sz="1800" b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  <m:sup>
                        <m: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sz="1800" b="1" dirty="0"/>
                  <a:t> to</a:t>
                </a:r>
              </a:p>
              <a:p>
                <a:pPr marL="0" indent="0">
                  <a:buNone/>
                </a:pPr>
                <a:r>
                  <a:rPr lang="en-US" altLang="zh-CN" sz="1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d>
                          <m:dPr>
                            <m:ctrlPr>
                              <a:rPr lang="en-US" altLang="zh-CN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sSub>
                      <m:sSubPr>
                        <m:ctrlP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d>
                      <m:dPr>
                        <m:ctrlP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US" altLang="zh-CN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d>
                      <m:dPr>
                        <m:ctrlP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sSub>
                      <m:sSubPr>
                        <m:ctrlP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zh-CN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zh-CN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b="1" dirty="0">
                    <a:solidFill>
                      <a:srgbClr val="FF0000"/>
                    </a:solidFill>
                  </a:rPr>
                  <a:t>, </a:t>
                </a:r>
                <a:r>
                  <a:rPr lang="en-US" altLang="zh-CN" sz="1800" b="1" dirty="0"/>
                  <a:t>each with </a:t>
                </a:r>
                <a:r>
                  <a:rPr lang="en-US" altLang="zh-CN" sz="1800" b="1" dirty="0">
                    <a:solidFill>
                      <a:srgbClr val="0070C0"/>
                    </a:solidFill>
                  </a:rPr>
                  <a:t>multiplicity at least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altLang="zh-CN" sz="18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zh-CN" altLang="en-US" sz="18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8590795-5167-E838-61BD-69F9DABE0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2420" y="1112520"/>
                <a:ext cx="11041380" cy="5380355"/>
              </a:xfrm>
              <a:blipFill>
                <a:blip r:embed="rId3"/>
                <a:stretch>
                  <a:fillRect l="-717" t="-11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8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842539A-F527-304F-731A-59184E2290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7030A0"/>
                    </a:solidFill>
                  </a:rPr>
                  <a:t>(hard case continued)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842539A-F527-304F-731A-59184E2290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1E4343E-F41B-5C9E-0D7E-C3F1961823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zh-CN" dirty="0"/>
                  <a:t> are linear-independent,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a non-zero polynomial with degree at most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zh-CN" dirty="0"/>
                  <a:t>. (Will prove later)</a:t>
                </a:r>
              </a:p>
              <a:p>
                <a:r>
                  <a:rPr lang="en-US" altLang="zh-CN" sz="2800" dirty="0"/>
                  <a:t>Weight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zh-CN" altLang="en-US" sz="2800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800" dirty="0"/>
                  <a:t>at least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800" dirty="0"/>
                  <a:t> </a:t>
                </a:r>
                <a:r>
                  <a:rPr lang="en-US" altLang="zh-CN" dirty="0"/>
                  <a:t>roots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zh-CN" dirty="0"/>
                  <a:t> counting multiplicity</a:t>
                </a:r>
                <a14:m>
                  <m:oMath xmlns:m="http://schemas.openxmlformats.org/officeDocument/2006/math">
                    <m:r>
                      <a:rPr lang="zh-CN" altLang="en-US" sz="2800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zh-CN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since it has degree at most 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2(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altLang="zh-CN" sz="2800" dirty="0"/>
              </a:p>
              <a:p>
                <a:r>
                  <a:rPr lang="en-US" altLang="zh-CN" dirty="0"/>
                  <a:t>Contradiction!</a:t>
                </a:r>
                <a:r>
                  <a:rPr lang="zh-CN" altLang="en-US" sz="2800" dirty="0"/>
                  <a:t> </a:t>
                </a:r>
                <a:endParaRPr lang="en-US" altLang="zh-CN" sz="2800" dirty="0"/>
              </a:p>
              <a:p>
                <a:endParaRPr lang="en-US" altLang="zh-CN" dirty="0"/>
              </a:p>
              <a:p>
                <a:r>
                  <a:rPr lang="en-US" altLang="zh-CN" sz="2800" dirty="0"/>
                  <a:t>Now we proceed to general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sz="2800" dirty="0"/>
                  <a:t>.</a:t>
                </a:r>
                <a:endParaRPr lang="zh-CN" altLang="en-US" sz="28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1E4343E-F41B-5C9E-0D7E-C3F1961823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93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279180E-DD37-BD74-D79D-FC6497E39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84" y="0"/>
            <a:ext cx="9888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39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B04251-9C39-9117-136B-489BDB043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40" y="174625"/>
            <a:ext cx="9494520" cy="793115"/>
          </a:xfrm>
        </p:spPr>
        <p:txBody>
          <a:bodyPr/>
          <a:lstStyle/>
          <a:p>
            <a:r>
              <a:rPr lang="en-US" altLang="zh-CN" dirty="0"/>
              <a:t>Folded Wronskian Matrix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90CB9EE-E697-3C20-6257-C4B74CD9B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0" y="896016"/>
            <a:ext cx="9269119" cy="41058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2DDBE1F-2FA2-A627-9FCB-91F5BE57D8B8}"/>
                  </a:ext>
                </a:extLst>
              </p:cNvPr>
              <p:cNvSpPr txBox="1"/>
              <p:nvPr/>
            </p:nvSpPr>
            <p:spPr>
              <a:xfrm>
                <a:off x="441960" y="5196840"/>
                <a:ext cx="9508565" cy="66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Fact: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zh-CN" dirty="0"/>
                  <a:t> are linear-independent, then the Wronskian matrix has full rank </a:t>
                </a:r>
              </a:p>
              <a:p>
                <a:r>
                  <a:rPr lang="en-US" altLang="zh-CN" dirty="0"/>
                  <a:t>(regarded as matrix over the fractional functional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) (Will prove at the end of the talk)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2DDBE1F-2FA2-A627-9FCB-91F5BE57D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" y="5196840"/>
                <a:ext cx="9508565" cy="667747"/>
              </a:xfrm>
              <a:prstGeom prst="rect">
                <a:avLst/>
              </a:prstGeom>
              <a:blipFill>
                <a:blip r:embed="rId3"/>
                <a:stretch>
                  <a:fillRect l="-577" t="-5505" b="-110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60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33FB679-E5CC-2F45-EA71-F4E786744C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780"/>
                <a:ext cx="10515600" cy="6032183"/>
              </a:xfrm>
            </p:spPr>
            <p:txBody>
              <a:bodyPr/>
              <a:lstStyle/>
              <a:p>
                <a:r>
                  <a:rPr lang="en-US" altLang="zh-CN" sz="1800" dirty="0"/>
                  <a:t>The polynomials are</a:t>
                </a:r>
                <a14:m>
                  <m:oMath xmlns:m="http://schemas.openxmlformats.org/officeDocument/2006/math">
                    <m:r>
                      <a:rPr lang="en-US" altLang="zh-CN" sz="1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,…,</m:t>
                    </m:r>
                  </m:oMath>
                </a14:m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1800" dirty="0"/>
                  <a:t>.</a:t>
                </a:r>
              </a:p>
              <a:p>
                <a:r>
                  <a:rPr lang="en-US" altLang="zh-CN" sz="1800" dirty="0"/>
                  <a:t>Let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sz="1800" dirty="0"/>
                  <a:t> denote the dimension of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𝑆𝑝𝑎𝑛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m:rPr>
                        <m:nor/>
                      </m:rPr>
                      <a:rPr lang="en-US" altLang="zh-CN" sz="1800" dirty="0"/>
                      <m:t> 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 (Regarded as coefficient vectors). Without loss of generality,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m:rPr>
                        <m:nor/>
                      </m:rPr>
                      <a:rPr lang="en-US" altLang="zh-CN" sz="1800" dirty="0"/>
                      <m:t> 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zh-CN" sz="1800" dirty="0"/>
                  <a:t> be a basis.</a:t>
                </a:r>
              </a:p>
              <a:p>
                <a:r>
                  <a:rPr lang="en-US" altLang="zh-CN" sz="1800" dirty="0"/>
                  <a:t>Let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 denote the </a:t>
                </a:r>
                <a:r>
                  <a:rPr lang="en-US" altLang="zh-CN" sz="1800" dirty="0">
                    <a:solidFill>
                      <a:srgbClr val="FF0000"/>
                    </a:solidFill>
                  </a:rPr>
                  <a:t>determinant of folded Wronskian matrix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m:rPr>
                        <m:nor/>
                      </m:rPr>
                      <a:rPr lang="en-US" altLang="zh-CN" sz="1800" dirty="0">
                        <a:solidFill>
                          <a:srgbClr val="FF0000"/>
                        </a:solidFill>
                      </a:rPr>
                      <m:t> </m:t>
                    </m:r>
                    <m:sSub>
                      <m:sSubPr>
                        <m:ctrlPr>
                          <a:rPr lang="en-US" altLang="zh-C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zh-CN" sz="1800" dirty="0"/>
                  <a:t>, we know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 is a non-zero polynomial with degree at most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zh-CN" sz="1800" dirty="0"/>
                  <a:t>.</a:t>
                </a:r>
              </a:p>
              <a:p>
                <a:r>
                  <a:rPr lang="en-US" altLang="zh-CN" sz="1800" dirty="0"/>
                  <a:t>Consider any hyperedge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 with weight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1800" dirty="0"/>
                  <a:t>. Let</a:t>
                </a:r>
                <a14:m>
                  <m:oMath xmlns:m="http://schemas.openxmlformats.org/officeDocument/2006/math">
                    <m:r>
                      <a:rPr lang="en-US" altLang="zh-CN" sz="1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1800" dirty="0"/>
                  <a:t>, then we define the </a:t>
                </a:r>
                <a:r>
                  <a:rPr lang="en-US" altLang="zh-CN" sz="1800" b="1" dirty="0">
                    <a:solidFill>
                      <a:schemeClr val="accent4"/>
                    </a:solidFill>
                  </a:rPr>
                  <a:t>rank</a:t>
                </a:r>
                <a:r>
                  <a:rPr lang="en-US" altLang="zh-CN" sz="1800" b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1800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dirty="0"/>
                  <a:t> as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𝑟𝑎𝑛𝑘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. </a:t>
                </a:r>
              </a:p>
              <a:p>
                <a:r>
                  <a:rPr lang="en-US" altLang="zh-CN" sz="1800" dirty="0"/>
                  <a:t>In fact, it is equivalent to “rank of the star”: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33FB679-E5CC-2F45-EA71-F4E786744C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780"/>
                <a:ext cx="10515600" cy="6032183"/>
              </a:xfrm>
              <a:blipFill>
                <a:blip r:embed="rId2"/>
                <a:stretch>
                  <a:fillRect l="-406" t="-10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CB81FE40-E921-001A-EF32-7B590B6E0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0" y="2743073"/>
            <a:ext cx="6990080" cy="397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0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4C45EBD-6A1C-6125-6BE4-F2E026CDD9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34341"/>
                <a:ext cx="10690860" cy="1074419"/>
              </a:xfrm>
            </p:spPr>
            <p:txBody>
              <a:bodyPr/>
              <a:lstStyle/>
              <a:p>
                <a:r>
                  <a:rPr lang="en-US" altLang="zh-CN" sz="1800" dirty="0"/>
                  <a:t>Claim: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contributes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rgbClr val="FF000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zh-CN" alt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altLang="zh-CN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sSub>
                      <m:sSubPr>
                        <m:ctrlPr>
                          <a:rPr lang="en-US" altLang="zh-CN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to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, each with </a:t>
                </a:r>
                <a:r>
                  <a:rPr lang="en-US" altLang="zh-CN" sz="1800" dirty="0">
                    <a:solidFill>
                      <a:schemeClr val="accent2"/>
                    </a:solidFill>
                  </a:rPr>
                  <a:t>multiplicity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𝑟𝑎𝑛𝑘</m:t>
                    </m:r>
                    <m:r>
                      <a:rPr lang="en-US" altLang="zh-CN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. Proof</a:t>
                </a:r>
              </a:p>
              <a:p>
                <a:r>
                  <a:rPr lang="en-US" altLang="zh-CN" sz="1800" dirty="0"/>
                  <a:t>Let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altLang="zh-CN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sz="1800" dirty="0"/>
                  <a:t>. WLOG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1800" dirty="0"/>
                  <a:t> to be linear independent, then arbitrarily choose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CN" sz="1800" dirty="0"/>
                  <a:t> such that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𝑆𝑝𝑎𝑛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m:rPr>
                            <m:nor/>
                          </m:rPr>
                          <a:rPr lang="en-US" altLang="zh-CN" sz="1800" dirty="0"/>
                          <m:t> 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𝑆𝑝𝑎𝑛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m:rPr>
                            <m:nor/>
                          </m:rPr>
                          <a:rPr lang="en-US" altLang="zh-CN" sz="1800" dirty="0"/>
                          <m:t> 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altLang="zh-CN" sz="1800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4C45EBD-6A1C-6125-6BE4-F2E026CDD9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34341"/>
                <a:ext cx="10690860" cy="1074419"/>
              </a:xfrm>
              <a:blipFill>
                <a:blip r:embed="rId2"/>
                <a:stretch>
                  <a:fillRect l="-399" t="-4520" b="-5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2A20D675-7B51-7765-6883-3B6B53473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985" y="1615440"/>
            <a:ext cx="6703355" cy="1273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67ECB3B2-13E4-57C7-3776-26E1CE0499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995830"/>
                <a:ext cx="10515600" cy="36411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800" dirty="0"/>
                  <a:t>These two matrices can be obtained from each other by column operations.</a:t>
                </a:r>
              </a:p>
              <a:p>
                <a:r>
                  <a:rPr lang="en-US" altLang="zh-CN" sz="1800" dirty="0"/>
                  <a:t>So they have the same determinant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.</a:t>
                </a:r>
              </a:p>
              <a:p>
                <a:r>
                  <a:rPr lang="en-US" altLang="zh-CN" sz="1800" dirty="0"/>
                  <a:t>For each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sz="1800" dirty="0"/>
                  <a:t>, remember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)=(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 has roots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rgbClr val="FF000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zh-CN" altLang="en-US" sz="1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rgbClr val="FF0000"/>
                    </a:solidFill>
                  </a:rPr>
                  <a:t>,</a:t>
                </a:r>
                <a:r>
                  <a:rPr lang="en-US" altLang="zh-CN" sz="18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dirty="0"/>
                  <a:t>, so for the whole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sz="1800" dirty="0"/>
                  <a:t>-</a:t>
                </a:r>
                <a:r>
                  <a:rPr lang="en-US" altLang="zh-CN" sz="1800" dirty="0" err="1"/>
                  <a:t>th</a:t>
                </a:r>
                <a:r>
                  <a:rPr lang="en-US" altLang="zh-CN" sz="1800" dirty="0"/>
                  <a:t> column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8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, its entries have common roots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rgbClr val="FF000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zh-CN" altLang="en-US" sz="1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rgbClr val="FF0000"/>
                    </a:solidFill>
                  </a:rPr>
                  <a:t>,</a:t>
                </a:r>
                <a:r>
                  <a:rPr lang="en-US" altLang="zh-CN" sz="18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sSub>
                      <m:sSubPr>
                        <m:ctrlP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1800" dirty="0"/>
              </a:p>
              <a:p>
                <a:r>
                  <a:rPr lang="en-US" altLang="zh-CN" sz="1800" dirty="0"/>
                  <a:t>This holds for each of the first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columns, so each of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rgbClr val="FF000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zh-CN" altLang="en-US" sz="1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rgbClr val="FF0000"/>
                    </a:solidFill>
                  </a:rPr>
                  <a:t>,</a:t>
                </a:r>
                <a:r>
                  <a:rPr lang="en-US" altLang="zh-CN" sz="18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sSub>
                      <m:sSubPr>
                        <m:ctrlP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is a root of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with </a:t>
                </a:r>
                <a:r>
                  <a:rPr lang="en-US" altLang="zh-CN" sz="1800" dirty="0">
                    <a:solidFill>
                      <a:schemeClr val="accent2"/>
                    </a:solidFill>
                  </a:rPr>
                  <a:t>multiplicity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CN" sz="1800" dirty="0"/>
              </a:p>
              <a:p>
                <a:r>
                  <a:rPr lang="en-US" altLang="zh-CN" sz="1800" dirty="0"/>
                  <a:t>So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has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nary>
                      <m:naryPr>
                        <m:chr m:val="∑"/>
                        <m:ctrlP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𝑟𝑎𝑛𝑘</m:t>
                        </m:r>
                        <m:d>
                          <m:dPr>
                            <m:ctrlP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roots in total counting multiplicity. Recall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is a non-zero polynomial with degree at most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zh-CN" sz="1800" dirty="0">
                    <a:solidFill>
                      <a:srgbClr val="FF0000"/>
                    </a:solidFill>
                  </a:rPr>
                  <a:t>, </a:t>
                </a:r>
                <a:r>
                  <a:rPr lang="en-US" altLang="zh-CN" sz="1800" dirty="0"/>
                  <a:t>if we can show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sz="1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altLang="zh-CN" sz="1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nary>
                      <m:naryPr>
                        <m:chr m:val="∑"/>
                        <m:ctrlPr>
                          <a:rPr lang="en-US" altLang="zh-CN" sz="1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1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CN" sz="1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1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r>
                          <a:rPr lang="en-US" altLang="zh-CN" sz="1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𝒓𝒂𝒏𝒌</m:t>
                        </m:r>
                        <m:d>
                          <m:dPr>
                            <m:ctrlPr>
                              <a:rPr lang="en-US" altLang="zh-CN" sz="1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b="1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1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altLang="zh-CN" sz="1800" b="1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zh-CN" sz="1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altLang="zh-CN" sz="1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sz="1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1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CN" sz="1800" dirty="0"/>
                  <a:t>, it will lead to a contradiction.</a:t>
                </a:r>
              </a:p>
              <a:p>
                <a:r>
                  <a:rPr lang="en-US" altLang="zh-CN" sz="1800" dirty="0"/>
                  <a:t>Now we prove it.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67ECB3B2-13E4-57C7-3776-26E1CE049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95830"/>
                <a:ext cx="10515600" cy="3641189"/>
              </a:xfrm>
              <a:prstGeom prst="rect">
                <a:avLst/>
              </a:prstGeom>
              <a:blipFill>
                <a:blip r:embed="rId4"/>
                <a:stretch>
                  <a:fillRect l="-406" t="-16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535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C3F4D6-02B1-8090-009B-BD1794C8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Rank of a hyperedge is independent from spanning trees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6C13AD7-3473-B475-640D-BFED8E26CC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15662"/>
                <a:ext cx="10515600" cy="838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For any hyperedge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, the rank computed from any two spanning trees are equal. (Previously we use the star as the canonical tree).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6C13AD7-3473-B475-640D-BFED8E26CC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15662"/>
                <a:ext cx="10515600" cy="838200"/>
              </a:xfrm>
              <a:blipFill>
                <a:blip r:embed="rId2"/>
                <a:stretch>
                  <a:fillRect l="-1043" t="-17518" r="-638" b="-138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09439903-455F-FB7A-F802-03B5F7860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379" y="1717336"/>
            <a:ext cx="7554445" cy="309850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5D535C9-9964-1BD6-DE75-55695117C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4815839"/>
            <a:ext cx="8128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555E8B9-DF24-ACDA-96B8-A2AE9E1704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7660" y="358141"/>
                <a:ext cx="11635740" cy="3550920"/>
              </a:xfrm>
            </p:spPr>
            <p:txBody>
              <a:bodyPr/>
              <a:lstStyle/>
              <a:p>
                <a:r>
                  <a:rPr lang="en-US" altLang="zh-CN" sz="1800" dirty="0">
                    <a:solidFill>
                      <a:srgbClr val="7030A0"/>
                    </a:solidFill>
                  </a:rPr>
                  <a:t>Key idea 2</a:t>
                </a:r>
                <a:r>
                  <a:rPr lang="en-US" altLang="zh-CN" sz="1800" dirty="0"/>
                  <a:t>: Choose a good partition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,…,</m:t>
                    </m:r>
                  </m:oMath>
                </a14:m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1800" dirty="0"/>
                  <a:t> </a:t>
                </a:r>
              </a:p>
              <a:p>
                <a:r>
                  <a:rPr lang="en-US" altLang="zh-CN" sz="1800" dirty="0"/>
                  <a:t>Recall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m:rPr>
                        <m:nor/>
                      </m:rPr>
                      <a:rPr lang="en-US" altLang="zh-CN" sz="1800" dirty="0"/>
                      <m:t> 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zh-CN" sz="1800" dirty="0"/>
                  <a:t> is a basis of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𝑆𝑝𝑎𝑛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m:rPr>
                            <m:nor/>
                          </m:rPr>
                          <a:rPr lang="en-US" altLang="zh-CN" sz="1800" dirty="0"/>
                          <m:t> 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altLang="zh-CN" sz="1800" dirty="0"/>
              </a:p>
              <a:p>
                <a:r>
                  <a:rPr lang="en-US" altLang="zh-CN" sz="1800" dirty="0"/>
                  <a:t>We define a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m:rPr>
                            <m:nor/>
                          </m:rPr>
                          <a:rPr lang="en-US" altLang="zh-CN" sz="1800" dirty="0"/>
                          <m:t> </m:t>
                        </m:r>
                        <m:sSub>
                          <m:sSub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sz="1800" dirty="0"/>
                  <a:t> 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=0}</m:t>
                    </m:r>
                  </m:oMath>
                </a14:m>
                <a:endParaRPr lang="en-US" altLang="zh-CN" sz="1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𝑆𝑝𝑎𝑛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sz="1800" dirty="0"/>
              </a:p>
              <a:p>
                <a:r>
                  <a:rPr lang="en-US" altLang="zh-CN" sz="1800" dirty="0"/>
                  <a:t>……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𝑆𝑝𝑎𝑛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𝑆𝑝𝑎𝑛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𝑆𝑝𝑎𝑛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−{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1800" dirty="0"/>
                  <a:t>.</a:t>
                </a:r>
              </a:p>
              <a:p>
                <a:r>
                  <a:rPr lang="en-US" altLang="zh-CN" sz="1800" dirty="0"/>
                  <a:t>……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𝑆𝑝𝑎𝑛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𝑆𝑝𝑎𝑛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−{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1800" dirty="0"/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555E8B9-DF24-ACDA-96B8-A2AE9E1704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7660" y="358141"/>
                <a:ext cx="11635740" cy="3550920"/>
              </a:xfrm>
              <a:blipFill>
                <a:blip r:embed="rId2"/>
                <a:stretch>
                  <a:fillRect l="-367" t="-17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87DD26BC-673A-9453-CC4B-1B68A80B9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440" y="3802381"/>
            <a:ext cx="5176520" cy="308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4FB5B26-9C62-FA11-7CD1-C36E80FBF0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1920" y="922021"/>
                <a:ext cx="10515600" cy="75438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/>
                  <a:t>Claim: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𝑤𝑡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𝑤𝑡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zh-CN" sz="24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4FB5B26-9C62-FA11-7CD1-C36E80FBF0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" y="922021"/>
                <a:ext cx="10515600" cy="754380"/>
              </a:xfrm>
              <a:blipFill>
                <a:blip r:embed="rId2"/>
                <a:stretch>
                  <a:fillRect l="-754" t="-56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3ED0C3F3-3951-E21A-F583-D6BB7FC02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676401"/>
            <a:ext cx="5176520" cy="30816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5DB04D4-45E0-7774-5DED-2E671DCE3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880" y="236220"/>
            <a:ext cx="5660571" cy="4457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C4C890B-1395-B7E9-A46B-8513026C60C7}"/>
                  </a:ext>
                </a:extLst>
              </p:cNvPr>
              <p:cNvSpPr txBox="1"/>
              <p:nvPr/>
            </p:nvSpPr>
            <p:spPr>
              <a:xfrm>
                <a:off x="495300" y="5285604"/>
                <a:ext cx="11470128" cy="45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𝑤𝑡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=#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𝑒𝑑𝑔𝑒𝑠</m:t>
                    </m:r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𝑤𝑡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of red edges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/>
                  <a:t>. Therefore,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𝑤𝑡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zh-CN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𝑤𝑡</m:t>
                        </m:r>
                        <m:d>
                          <m:dPr>
                            <m:ctrlPr>
                              <a:rPr lang="en-US" altLang="zh-CN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CN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zh-CN" alt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of blue edges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C4C890B-1395-B7E9-A46B-8513026C6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5285604"/>
                <a:ext cx="11470128" cy="453650"/>
              </a:xfrm>
              <a:prstGeom prst="rect">
                <a:avLst/>
              </a:prstGeom>
              <a:blipFill>
                <a:blip r:embed="rId5"/>
                <a:stretch>
                  <a:fillRect t="-104054" b="-1567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94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81C327-4D48-8DED-C907-723DC48B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Put them all together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E2A006C-C986-0EAC-5445-5A0D7352BA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1940" y="1082040"/>
                <a:ext cx="11590020" cy="509492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dirty="0"/>
                  <a:t>We know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𝑤𝑡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)≥</m:t>
                    </m:r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altLang="zh-CN" sz="2000" dirty="0"/>
                  <a:t>.</a:t>
                </a:r>
              </a:p>
              <a:p>
                <a:r>
                  <a:rPr lang="en-US" altLang="zh-CN" sz="2000" dirty="0">
                    <a:solidFill>
                      <a:srgbClr val="7030A0"/>
                    </a:solidFill>
                  </a:rPr>
                  <a:t>Key idea 3: </a:t>
                </a:r>
                <a:r>
                  <a:rPr lang="en-US" altLang="zh-CN" sz="2000" dirty="0" err="1"/>
                  <a:t>Minimallity</a:t>
                </a:r>
                <a:r>
                  <a:rPr lang="en-US" altLang="zh-CN" sz="2000" dirty="0"/>
                  <a:t>. Let us assume for all proper subset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sz="2000" dirty="0"/>
                  <a:t>, there is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𝑤𝑡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d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altLang="zh-CN" sz="2000" dirty="0"/>
                  <a:t>. Since otherwise we can find some proper smaller induced sub-hypergraph satisfying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𝑤𝑡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)≥</m:t>
                    </m:r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d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and show that polynomials 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cannot be pair-wise distinct by induction on the number of vertices of hypergraphs.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𝑤𝑡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𝑤𝑡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CN" sz="2000" dirty="0" smtClean="0">
                        <a:latin typeface="Cambria Math" panose="02040503050406030204" pitchFamily="18" charset="0"/>
                      </a:rPr>
                      <m:t>⇒</m:t>
                    </m:r>
                    <m:nary>
                      <m:naryPr>
                        <m:chr m:val="∑"/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𝑟𝑎𝑛𝑘</m:t>
                        </m:r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sz="20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𝑤𝑡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-</a:t>
                </a:r>
                <a:r>
                  <a:rPr lang="en-US" altLang="zh-CN" sz="2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𝑤𝑡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endParaRPr lang="en-US" altLang="zh-CN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altLang="zh-C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</m:den>
                          </m:f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𝑘𝑙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altLang="zh-CN" sz="2000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nary>
                      <m:naryPr>
                        <m:chr m:val="∑"/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𝑟𝑎𝑛𝑘</m:t>
                        </m:r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𝑘𝑙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func>
                  </m:oMath>
                </a14:m>
                <a:endParaRPr lang="en-US" altLang="zh-CN" sz="2000" b="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altLang="zh-CN" sz="2000" b="0" dirty="0">
                    <a:ea typeface="Cambria Math" panose="02040503050406030204" pitchFamily="18" charset="0"/>
                  </a:rPr>
                  <a:t>Done.</a:t>
                </a:r>
              </a:p>
              <a:p>
                <a:pPr marL="0" indent="0">
                  <a:buNone/>
                </a:pPr>
                <a:endParaRPr lang="en-US" altLang="zh-CN" sz="2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CN" sz="20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E2A006C-C986-0EAC-5445-5A0D7352BA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1940" y="1082040"/>
                <a:ext cx="11590020" cy="5094923"/>
              </a:xfrm>
              <a:blipFill>
                <a:blip r:embed="rId2"/>
                <a:stretch>
                  <a:fillRect l="-473" r="-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06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692B22-3804-671E-4370-229013554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261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Appendix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8B33E56-7023-2A7C-7373-F8D3F9AA6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40" y="1139856"/>
            <a:ext cx="9269119" cy="41058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3086429-06C8-CD27-F5F0-37E6153651F5}"/>
                  </a:ext>
                </a:extLst>
              </p:cNvPr>
              <p:cNvSpPr txBox="1"/>
              <p:nvPr/>
            </p:nvSpPr>
            <p:spPr>
              <a:xfrm>
                <a:off x="623240" y="5524500"/>
                <a:ext cx="83548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Fact: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zh-CN" dirty="0"/>
                  <a:t> are linear-independent, then the Wronskian matrix has full rank 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3086429-06C8-CD27-F5F0-37E615365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40" y="5524500"/>
                <a:ext cx="8354851" cy="646331"/>
              </a:xfrm>
              <a:prstGeom prst="rect">
                <a:avLst/>
              </a:prstGeom>
              <a:blipFill>
                <a:blip r:embed="rId3"/>
                <a:stretch>
                  <a:fillRect l="-584" t="-4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49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A69B59-3600-CFE4-D8EE-2E42962F1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7895"/>
          </a:xfrm>
        </p:spPr>
        <p:txBody>
          <a:bodyPr/>
          <a:lstStyle/>
          <a:p>
            <a:r>
              <a:rPr lang="en-US" altLang="zh-CN" dirty="0"/>
              <a:t>Proof: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FB520C-C37A-4951-9465-7789A228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841"/>
            <a:ext cx="10515600" cy="1341120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hlinkClick r:id="rId2"/>
              </a:rPr>
              <a:t>https://www.cnblogs.com/Elegia/p/18738181/wronskian</a:t>
            </a:r>
            <a:r>
              <a:rPr lang="en-US" altLang="zh-CN" dirty="0"/>
              <a:t> by Baitian Li</a:t>
            </a:r>
          </a:p>
          <a:p>
            <a:r>
              <a:rPr lang="en-US" altLang="zh-CN" dirty="0"/>
              <a:t>My easy proof: Induction on the size. 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583D568-51D6-27BE-E9D7-54A25654C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727961"/>
            <a:ext cx="10629900" cy="5192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1462DF28-8508-5A1C-3538-AE634097F2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398521"/>
                <a:ext cx="10515600" cy="13411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/>
                  <a:t>Fact: for any polynomial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there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Consider the following matrix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1462DF28-8508-5A1C-3538-AE634097F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98521"/>
                <a:ext cx="10515600" cy="1341120"/>
              </a:xfrm>
              <a:prstGeom prst="rect">
                <a:avLst/>
              </a:prstGeom>
              <a:blipFill>
                <a:blip r:embed="rId4"/>
                <a:stretch>
                  <a:fillRect l="-1043" t="-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3904BEEB-D2DB-BA3D-BD80-84542B0A3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395" y="4433730"/>
            <a:ext cx="10097909" cy="2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1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BF78E31-78B4-EFB4-8259-8792B64C89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46020"/>
                <a:ext cx="10515600" cy="4168139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Compute its determinant by expanding its first column. From induction hypothesis we know its determinant is a non-zero polynomial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with degree exactly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en-US" altLang="zh-CN" b="0" dirty="0"/>
                  <a:t>By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altLang="zh-CN" dirty="0"/>
                  <a:t>, we know any linear combination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r>
                      <m:rPr>
                        <m:nor/>
                      </m:rPr>
                      <a:rPr lang="en-US" altLang="zh-CN" dirty="0"/>
                      <m:t>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zh-CN" dirty="0"/>
                  <a:t> is a root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. Since they are linear independent, this provides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roots to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. From the degree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they are in fact all roots.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not a linear combination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r>
                      <m:rPr>
                        <m:nor/>
                      </m:rPr>
                      <a:rPr lang="en-US" altLang="zh-CN" dirty="0"/>
                      <m:t>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zh-CN" dirty="0"/>
                  <a:t>, it isn’t a root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Therefore, plugging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makes the determinant non-zero.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BF78E31-78B4-EFB4-8259-8792B64C89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46020"/>
                <a:ext cx="10515600" cy="4168139"/>
              </a:xfrm>
              <a:blipFill>
                <a:blip r:embed="rId2"/>
                <a:stretch>
                  <a:fillRect l="-1043" t="-2632" r="-406" b="-20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110338E1-2465-3A32-7700-AE6F15D15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045" y="0"/>
            <a:ext cx="10097909" cy="2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A82599B-756A-0900-29BE-4CCDE2BE49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  <a:ea typeface="华文楷体" panose="02010600040101010101" pitchFamily="2" charset="-122"/>
                    <a:cs typeface="+mn-cs"/>
                  </a:rPr>
                  <a:t>A code </a:t>
                </a:r>
                <a14:m>
                  <m:oMath xmlns:m="http://schemas.openxmlformats.org/officeDocument/2006/math">
                    <m:r>
                      <a:rPr kumimoji="0" lang="en-US" altLang="zh-C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𝐶</m:t>
                    </m:r>
                  </m:oMath>
                </a14:m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  <a:ea typeface="华文楷体" panose="02010600040101010101" pitchFamily="2" charset="-122"/>
                    <a:cs typeface="+mn-cs"/>
                  </a:rPr>
                  <a:t> over an alphabet set </a:t>
                </a:r>
                <a14:m>
                  <m:oMath xmlns:m="http://schemas.openxmlformats.org/officeDocument/2006/math">
                    <m:r>
                      <a:rPr kumimoji="0" lang="en-US" altLang="zh-C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𝛴</m:t>
                    </m:r>
                  </m:oMath>
                </a14:m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  <a:ea typeface="华文楷体" panose="02010600040101010101" pitchFamily="2" charset="-122"/>
                    <a:cs typeface="+mn-cs"/>
                  </a:rPr>
                  <a:t> is a subset of </a:t>
                </a:r>
                <a14:m>
                  <m:oMath xmlns:m="http://schemas.openxmlformats.org/officeDocument/2006/math">
                    <m:r>
                      <a:rPr kumimoji="0" lang="en-US" altLang="zh-C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</m:oMath>
                </a14:m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  <a:ea typeface="华文楷体" panose="02010600040101010101" pitchFamily="2" charset="-122"/>
                    <a:cs typeface="+mn-cs"/>
                  </a:rPr>
                  <a:t>-length</a:t>
                </a:r>
                <a:b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  <a:ea typeface="华文楷体" panose="02010600040101010101" pitchFamily="2" charset="-122"/>
                    <a:cs typeface="+mn-cs"/>
                  </a:rPr>
                </a:b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  <a:ea typeface="华文楷体" panose="02010600040101010101" pitchFamily="2" charset="-122"/>
                    <a:cs typeface="+mn-cs"/>
                  </a:rPr>
                  <a:t> strings </a:t>
                </a:r>
                <a14:m>
                  <m:oMath xmlns:m="http://schemas.openxmlformats.org/officeDocument/2006/math">
                    <m:r>
                      <a:rPr kumimoji="0" lang="en-US" altLang="zh-C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𝐶</m:t>
                    </m:r>
                    <m:r>
                      <a:rPr kumimoji="0" lang="zh-CN" alt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⊆</m:t>
                    </m:r>
                    <m:sSup>
                      <m:sSupPr>
                        <m:ctrlPr>
                          <a:rPr kumimoji="0" lang="zh-CN" alt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zh-CN" alt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𝛴</m:t>
                        </m:r>
                      </m:e>
                      <m:sup>
                        <m:r>
                          <a:rPr kumimoji="0" lang="zh-CN" alt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</m:sSup>
                  </m:oMath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A82599B-756A-0900-29BE-4CCDE2BE49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07" b="-55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6D16732-F279-852A-6450-204379E417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defTabSz="457200"/>
                <a:r>
                  <a:rPr lang="en-US" altLang="zh-CN" sz="2800" b="1" dirty="0">
                    <a:solidFill>
                      <a:srgbClr val="F010F5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Information Rate: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zh-CN" altLang="en-US" sz="28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𝛴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en-US" altLang="zh-CN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altLang="zh-CN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zh-CN" altLang="en-US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zh-CN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|</m:t>
                        </m:r>
                        <m:r>
                          <a:rPr lang="en-US" altLang="zh-CN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𝐶</m:t>
                        </m:r>
                        <m:r>
                          <a:rPr lang="en-US" altLang="zh-CN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|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zh-CN" altLang="en-US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sSup>
                          <m:sSupPr>
                            <m:ctrlPr>
                              <a:rPr lang="en-US" altLang="zh-CN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𝛴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: Quantify how many bits of information that one bit of the codeword carries.</a:t>
                </a:r>
              </a:p>
              <a:p>
                <a:pPr defTabSz="457200"/>
                <a:r>
                  <a:rPr lang="en-US" altLang="zh-CN" sz="2800" b="1" dirty="0">
                    <a:solidFill>
                      <a:srgbClr val="F010F5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Code Distance: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. Here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 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is Hamming distance, The number of positions where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 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differ relative to the total length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. Namely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=#{</m:t>
                    </m:r>
                    <m:r>
                      <a:rPr lang="en-US" altLang="zh-C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 </a:t>
                </a:r>
                <a:endParaRPr lang="en-US" altLang="zh-CN" sz="2800" dirty="0">
                  <a:solidFill>
                    <a:prstClr val="black"/>
                  </a:solidFill>
                  <a:latin typeface="Corbel" panose="020B0503020204020204"/>
                  <a:ea typeface="华文楷体" panose="02010600040101010101" pitchFamily="2" charset="-122"/>
                </a:endParaRPr>
              </a:p>
              <a:p>
                <a:pPr defTabSz="457200"/>
                <a:r>
                  <a:rPr lang="en-US" altLang="zh-CN" sz="2800" b="1" dirty="0">
                    <a:solidFill>
                      <a:srgbClr val="7030A0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Unique-decoding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:  Distance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: For any received word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zh-CN" alt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p>
                        <m:r>
                          <a:rPr lang="zh-CN" alt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,</a:t>
                </a:r>
              </a:p>
              <a:p>
                <a:pPr marL="0" indent="0" defTabSz="457200">
                  <a:buNone/>
                </a:pPr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 there exists at most one codeword in the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-radius hamming</a:t>
                </a:r>
              </a:p>
              <a:p>
                <a:pPr marL="0" indent="0" defTabSz="457200">
                  <a:buNone/>
                </a:pPr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 ball centered at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.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6D16732-F279-852A-6450-204379E417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r="-1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68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EF7287F-2228-4D47-FF62-82F79581D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175" y="222984"/>
            <a:ext cx="6009649" cy="40327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EB9B2A2-E393-D4E9-EE2C-15FA6BB481E9}"/>
                  </a:ext>
                </a:extLst>
              </p:cNvPr>
              <p:cNvSpPr txBox="1"/>
              <p:nvPr/>
            </p:nvSpPr>
            <p:spPr>
              <a:xfrm>
                <a:off x="2202180" y="4876800"/>
                <a:ext cx="8112734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rgbClr val="FCB11C">
                        <a:lumMod val="75000"/>
                      </a:srgbClr>
                    </a:solidFill>
                    <a:latin typeface="Corbel" panose="020B0503020204020204"/>
                    <a:ea typeface="华文楷体" panose="02010600040101010101" pitchFamily="2" charset="-122"/>
                  </a:rPr>
                  <a:t>Trade-off</a:t>
                </a:r>
                <a:r>
                  <a:rPr lang="en-US" altLang="zh-CN" sz="32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: </a:t>
                </a:r>
                <a:r>
                  <a:rPr lang="en-US" altLang="zh-CN" sz="3200" b="1" dirty="0">
                    <a:solidFill>
                      <a:srgbClr val="FF0000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Singleton Bound(1964)</a:t>
                </a:r>
                <a:r>
                  <a:rPr lang="en-US" altLang="zh-CN" sz="32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zh-CN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zh-CN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</m:oMath>
                </a14:m>
                <a:endParaRPr lang="en-US" altLang="zh-CN" sz="3200" b="1" dirty="0">
                  <a:solidFill>
                    <a:srgbClr val="FF0000"/>
                  </a:solidFill>
                  <a:latin typeface="Corbel" panose="020B0503020204020204"/>
                  <a:ea typeface="华文楷体" panose="02010600040101010101" pitchFamily="2" charset="-122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EB9B2A2-E393-D4E9-EE2C-15FA6BB48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180" y="4876800"/>
                <a:ext cx="8112734" cy="861774"/>
              </a:xfrm>
              <a:prstGeom prst="rect">
                <a:avLst/>
              </a:prstGeom>
              <a:blipFill>
                <a:blip r:embed="rId3"/>
                <a:stretch>
                  <a:fillRect l="-1878" t="-8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03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1376A0D8-4DF9-6289-4143-836E468332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74321"/>
                <a:ext cx="10515600" cy="2278380"/>
              </a:xfrm>
            </p:spPr>
            <p:txBody>
              <a:bodyPr/>
              <a:lstStyle/>
              <a:p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Decode from more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=(1−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r>
                  <a:rPr lang="zh-CN" altLang="en-US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 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errors? List-decoding!</a:t>
                </a:r>
              </a:p>
              <a:p>
                <a:pPr defTabSz="457200"/>
                <a:r>
                  <a:rPr lang="en-US" altLang="zh-CN" sz="2800" b="1" dirty="0">
                    <a:solidFill>
                      <a:srgbClr val="7030A0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List-decoding: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sz="2800" dirty="0">
                    <a:solidFill>
                      <a:srgbClr val="7030A0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 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-list decodable </a:t>
                </a:r>
                <a:r>
                  <a:rPr lang="en-US" altLang="zh-CN" sz="2800" dirty="0" err="1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iff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 for any received </a:t>
                </a:r>
              </a:p>
              <a:p>
                <a:pPr marL="0" indent="0" defTabSz="457200">
                  <a:buNone/>
                </a:pPr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word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zh-CN" alt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p>
                        <m:r>
                          <a:rPr lang="zh-CN" alt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, there exists at most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CN" altLang="en-US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 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codewords in the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-radius </a:t>
                </a:r>
              </a:p>
              <a:p>
                <a:pPr marL="0" indent="0" defTabSz="457200">
                  <a:buNone/>
                </a:pPr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hamming ball centered at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.</a:t>
                </a:r>
              </a:p>
              <a:p>
                <a:pPr marL="0" indent="0">
                  <a:buNone/>
                </a:pPr>
                <a:endParaRPr lang="en-US" altLang="zh-CN" sz="2800" dirty="0">
                  <a:solidFill>
                    <a:prstClr val="black"/>
                  </a:solidFill>
                  <a:latin typeface="Corbel" panose="020B0503020204020204"/>
                  <a:ea typeface="华文楷体" panose="02010600040101010101" pitchFamily="2" charset="-122"/>
                </a:endParaRP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1376A0D8-4DF9-6289-4143-836E468332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74321"/>
                <a:ext cx="10515600" cy="2278380"/>
              </a:xfrm>
              <a:blipFill>
                <a:blip r:embed="rId2"/>
                <a:stretch>
                  <a:fillRect l="-1217" b="-32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234007AE-3684-3B08-B8F5-02A86164E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085" y="2478504"/>
            <a:ext cx="6029626" cy="403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B79ECF7-003E-0D76-3534-C42657C309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9128" y="2345134"/>
                <a:ext cx="10515600" cy="1059179"/>
              </a:xfrm>
            </p:spPr>
            <p:txBody>
              <a:bodyPr/>
              <a:lstStyle/>
              <a:p>
                <a:pPr defTabSz="457200"/>
                <a:r>
                  <a:rPr lang="en-US" altLang="zh-CN" sz="2800" dirty="0">
                    <a:solidFill>
                      <a:srgbClr val="FF0000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Central Open Problem: How to construct such a code?</a:t>
                </a:r>
              </a:p>
              <a:p>
                <a:pPr defTabSz="457200"/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CN" sz="2800" dirty="0">
                    <a:solidFill>
                      <a:srgbClr val="FF0000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 </a:t>
                </a:r>
                <a:r>
                  <a:rPr lang="en-US" altLang="zh-CN" sz="2800" dirty="0">
                    <a:solidFill>
                      <a:schemeClr val="accent1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is optimal: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B79ECF7-003E-0D76-3534-C42657C309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9128" y="2345134"/>
                <a:ext cx="10515600" cy="1059179"/>
              </a:xfrm>
              <a:blipFill>
                <a:blip r:embed="rId2"/>
                <a:stretch>
                  <a:fillRect l="-1043" t="-9827" b="-104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914EF2FD-68B4-C19F-5FA1-4504DB374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356" y="3421380"/>
            <a:ext cx="8481060" cy="27307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3EC63A0-2F91-7BED-F681-D601DC162947}"/>
                  </a:ext>
                </a:extLst>
              </p:cNvPr>
              <p:cNvSpPr txBox="1"/>
              <p:nvPr/>
            </p:nvSpPr>
            <p:spPr>
              <a:xfrm>
                <a:off x="1630680" y="5996940"/>
                <a:ext cx="8446736" cy="701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/>
                  <a:t>Fix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800" dirty="0"/>
                  <a:t> the above bound implies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altLang="zh-CN" sz="2800" dirty="0"/>
                  <a:t>.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3EC63A0-2F91-7BED-F681-D601DC162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680" y="5996940"/>
                <a:ext cx="8446736" cy="701859"/>
              </a:xfrm>
              <a:prstGeom prst="rect">
                <a:avLst/>
              </a:prstGeom>
              <a:blipFill>
                <a:blip r:embed="rId4"/>
                <a:stretch>
                  <a:fillRect l="-1516" r="-1444" b="-113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1F38DD28-86A9-3022-4326-A94AAD2A9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260" y="31474"/>
            <a:ext cx="7924800" cy="235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8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AB3FA22-552A-9E41-1D27-4F3E9D452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522"/>
            <a:ext cx="12192000" cy="657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0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8027935-B9FB-61F2-A36C-92DB53932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44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1897F97-FD74-4543-D130-5B2C2B0106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6200"/>
                <a:ext cx="10515600" cy="6484620"/>
              </a:xfrm>
            </p:spPr>
            <p:txBody>
              <a:bodyPr/>
              <a:lstStyle/>
              <a:p>
                <a:pPr defTabSz="457200"/>
                <a:r>
                  <a:rPr lang="en-US" altLang="zh-CN" sz="28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Guruswami-Rudra</a:t>
                </a:r>
                <a:r>
                  <a:rPr lang="en-US" altLang="zh-CN" sz="28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(STOC06): </a:t>
                </a:r>
              </a:p>
              <a:p>
                <a:pPr marL="0" indent="0" defTabSz="457200">
                  <a:buNone/>
                </a:pPr>
                <a:r>
                  <a:rPr lang="en-US" altLang="zh-CN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Folded RS codes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-list decodable.</a:t>
                </a:r>
              </a:p>
              <a:p>
                <a:pPr defTabSz="457200"/>
                <a:r>
                  <a:rPr lang="en-US" altLang="zh-CN" sz="28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Guruswami</a:t>
                </a:r>
                <a:r>
                  <a:rPr lang="en-US" altLang="zh-CN" sz="28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(CCC11):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-list decodable, </a:t>
                </a:r>
              </a:p>
              <a:p>
                <a:pPr marL="0" indent="0" defTabSz="457200">
                  <a:buNone/>
                </a:pPr>
                <a:r>
                  <a:rPr lang="en-US" altLang="zh-CN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list in an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b="1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dimensional linear subspace.</a:t>
                </a:r>
              </a:p>
              <a:p>
                <a:pPr defTabSz="457200"/>
                <a:r>
                  <a:rPr lang="en-US" altLang="zh-CN" sz="2800" b="1" dirty="0" err="1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Kopparty</a:t>
                </a:r>
                <a:r>
                  <a:rPr lang="en-US" altLang="zh-CN" sz="28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-Ron-Zewi-Saraf-</a:t>
                </a:r>
                <a:r>
                  <a:rPr lang="en-US" altLang="zh-CN" sz="2800" b="1" dirty="0" err="1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Wootters</a:t>
                </a:r>
                <a:r>
                  <a:rPr lang="en-US" altLang="zh-CN" sz="28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(FOCS18):</a:t>
                </a:r>
              </a:p>
              <a:p>
                <a:pPr marL="0" indent="0" defTabSz="457200">
                  <a:buNone/>
                </a:pPr>
                <a:r>
                  <a:rPr lang="en-US" altLang="zh-CN" sz="28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CN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  <m:sub>
                                <m:r>
                                  <a:rPr lang="en-US" altLang="zh-CN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sub>
                            </m:sSub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-list decodable.</a:t>
                </a:r>
                <a:endParaRPr lang="en-US" altLang="zh-CN" sz="28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457200"/>
                <a:r>
                  <a:rPr lang="en-US" altLang="zh-CN" sz="28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Tamo </a:t>
                </a:r>
                <a:r>
                  <a:rPr lang="en-US" altLang="zh-CN" sz="28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(TIT24):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-list decodable.</a:t>
                </a:r>
              </a:p>
              <a:p>
                <a:pPr defTabSz="457200"/>
                <a:r>
                  <a:rPr lang="en-US" altLang="zh-CN" sz="2800" b="1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Our Results: Chen-Zhang </a:t>
                </a:r>
                <a:r>
                  <a:rPr lang="en-US" altLang="zh-CN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(STOC25): </a:t>
                </a:r>
              </a:p>
              <a:p>
                <a:pPr marL="0" indent="0" defTabSz="45720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d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-list decodable.</a:t>
                </a:r>
              </a:p>
              <a:p>
                <a:pPr defTabSz="457200"/>
                <a:r>
                  <a:rPr lang="en-US" altLang="zh-CN" sz="28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(Concurrent and Independent Work) </a:t>
                </a:r>
                <a:r>
                  <a:rPr lang="en-US" altLang="zh-CN" sz="28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Srivastava</a:t>
                </a:r>
                <a:r>
                  <a:rPr lang="en-US" altLang="zh-CN" sz="28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(SODA2025): </a:t>
                </a:r>
              </a:p>
              <a:p>
                <a:pPr marL="0" indent="0" defTabSz="45720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p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d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-list decodable.</a:t>
                </a:r>
              </a:p>
              <a:p>
                <a:pPr defTabSz="457200"/>
                <a:endParaRPr lang="en-US" altLang="zh-CN" sz="2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457200"/>
                <a:endParaRPr lang="en-US" altLang="zh-CN" sz="2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1897F97-FD74-4543-D130-5B2C2B0106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6200"/>
                <a:ext cx="10515600" cy="6484620"/>
              </a:xfrm>
              <a:blipFill>
                <a:blip r:embed="rId2"/>
                <a:stretch>
                  <a:fillRect l="-1217" t="-16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21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1934</Words>
  <Application>Microsoft Office PowerPoint</Application>
  <PresentationFormat>宽屏</PresentationFormat>
  <Paragraphs>119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-apple-system</vt:lpstr>
      <vt:lpstr>等线</vt:lpstr>
      <vt:lpstr>等线 Light</vt:lpstr>
      <vt:lpstr>Arial</vt:lpstr>
      <vt:lpstr>Cambria Math</vt:lpstr>
      <vt:lpstr>Corbel</vt:lpstr>
      <vt:lpstr>Office 主题​​</vt:lpstr>
      <vt:lpstr>PowerPoint 演示文稿</vt:lpstr>
      <vt:lpstr>PowerPoint 演示文稿</vt:lpstr>
      <vt:lpstr>A code C over an alphabet set Σ is a subset of n-length  strings C⊆Σ^n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L=1</vt:lpstr>
      <vt:lpstr>L=2</vt:lpstr>
      <vt:lpstr>L=2 (hard case)</vt:lpstr>
      <vt:lpstr>L=2 (hard case continued)</vt:lpstr>
      <vt:lpstr>Folded Wronskian Matrix</vt:lpstr>
      <vt:lpstr>PowerPoint 演示文稿</vt:lpstr>
      <vt:lpstr>PowerPoint 演示文稿</vt:lpstr>
      <vt:lpstr>Rank of a hyperedge is independent from spanning trees</vt:lpstr>
      <vt:lpstr>PowerPoint 演示文稿</vt:lpstr>
      <vt:lpstr>PowerPoint 演示文稿</vt:lpstr>
      <vt:lpstr>Put them all together</vt:lpstr>
      <vt:lpstr>Appendix</vt:lpstr>
      <vt:lpstr>Proof: 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Yeyuan Chen</dc:creator>
  <cp:lastModifiedBy>Yeyuan Chen</cp:lastModifiedBy>
  <cp:revision>6</cp:revision>
  <dcterms:created xsi:type="dcterms:W3CDTF">2025-04-24T19:44:41Z</dcterms:created>
  <dcterms:modified xsi:type="dcterms:W3CDTF">2025-04-25T19:02:29Z</dcterms:modified>
</cp:coreProperties>
</file>