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5" r:id="rId10"/>
    <p:sldId id="271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3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1879A5-5DB7-661F-F741-23C647893A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EB44BD1-72CC-1DAB-8D7C-283F8307C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FD83FA2-B6D7-8A14-C8B9-D3E345A8A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04819-754C-47F4-9127-832627AA2855}" type="datetimeFigureOut">
              <a:rPr lang="zh-CN" altLang="en-US" smtClean="0"/>
              <a:t>2026/6/27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224ED71-30F8-1AFB-412E-E2FB6E4CC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B3038A-34CA-EC59-A63E-D33B121A6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EC22-3B6B-41FC-B70F-C2815A6522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2109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4BD8C1-6E13-0216-68A4-05D81BC06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7CCDF0F-DD18-29A4-4269-F0038C1734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3CCF83-AB4E-B7A1-B573-CB4D54AD6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04819-754C-47F4-9127-832627AA2855}" type="datetimeFigureOut">
              <a:rPr lang="zh-CN" altLang="en-US" smtClean="0"/>
              <a:t>2026/6/27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CC6CF2-8A06-4004-5687-88DB84682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9A033A-3FCE-0C74-824C-B2A00B92D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EC22-3B6B-41FC-B70F-C2815A6522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271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307F3D1-6E2A-AB74-7C1D-7B4AA4BD31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6D82DAF-95D3-D6B2-BCBA-CF83A06D2A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A3F419-DB70-B018-8432-3BD462D93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04819-754C-47F4-9127-832627AA2855}" type="datetimeFigureOut">
              <a:rPr lang="zh-CN" altLang="en-US" smtClean="0"/>
              <a:t>2026/6/27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B40ACF-00CD-875E-6A28-613582FD2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6DA846-CE17-2098-E341-AF15EBB9F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EC22-3B6B-41FC-B70F-C2815A6522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6909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375F25-AEC8-31AD-982C-85AF4C78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C784179-7AF1-7FD6-EF30-42DEED863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544D78-ABBE-6C82-1067-293109DB2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04819-754C-47F4-9127-832627AA2855}" type="datetimeFigureOut">
              <a:rPr lang="zh-CN" altLang="en-US" smtClean="0"/>
              <a:t>2026/6/27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1366C64-8E87-D957-1D78-59A795AA4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0780C0B-DA24-A159-03D1-C3C7F02BC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EC22-3B6B-41FC-B70F-C2815A6522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0846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433B67-B6C4-4DCD-837A-763BB49AF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C1EE865-8C24-31E0-A8D7-095F2D398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50A911-1316-9C99-ABD1-577400A7E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04819-754C-47F4-9127-832627AA2855}" type="datetimeFigureOut">
              <a:rPr lang="zh-CN" altLang="en-US" smtClean="0"/>
              <a:t>2026/6/27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0E1DC4-FD0C-48B4-B19A-20BE002ED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4AB739-E5BC-383F-0420-C1D4B8108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EC22-3B6B-41FC-B70F-C2815A6522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1244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8A9DA7-6210-4EB0-6F11-64A092669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69345D6-7736-4903-62E2-70DD62E866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2630266-254E-F187-2461-A95D5006F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2B1699A-E71C-C19A-3999-70773D1EB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04819-754C-47F4-9127-832627AA2855}" type="datetimeFigureOut">
              <a:rPr lang="zh-CN" altLang="en-US" smtClean="0"/>
              <a:t>2026/6/27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F52C4FF-ADC6-9168-CBC5-40087A110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32B0C3-5494-DC5B-A87A-3FC4BBFA8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EC22-3B6B-41FC-B70F-C2815A6522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758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A7D31A-87F9-293F-A67A-D2979729A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F80DC6E-59E7-9D7B-F325-7D5945E97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CEE96BF-BABF-2357-471B-3F672C04D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71DB476-B59F-68F9-F5F3-780824749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6C9BA63-E318-EFD7-71C1-4F5B082E7C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95B5D5A-CA04-0010-93C6-92E279753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04819-754C-47F4-9127-832627AA2855}" type="datetimeFigureOut">
              <a:rPr lang="zh-CN" altLang="en-US" smtClean="0"/>
              <a:t>2026/6/27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8824133-3E33-99DF-7D74-2D1692667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185D2AF-E8B9-6C84-2467-FC64D57B8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EC22-3B6B-41FC-B70F-C2815A6522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0600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E9E902-7E25-0A0F-3377-37E09730B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7205E37-72DD-8B9F-BE4E-117F3E369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04819-754C-47F4-9127-832627AA2855}" type="datetimeFigureOut">
              <a:rPr lang="zh-CN" altLang="en-US" smtClean="0"/>
              <a:t>2026/6/27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502F106-7D7C-7424-1853-A57385B50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08D5515-9EF5-30C4-7916-AB555285C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EC22-3B6B-41FC-B70F-C2815A6522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8385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DF4516A-EA25-B674-3554-AB0A5F6A1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04819-754C-47F4-9127-832627AA2855}" type="datetimeFigureOut">
              <a:rPr lang="zh-CN" altLang="en-US" smtClean="0"/>
              <a:t>2026/6/27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6C2396E-7233-CE61-82F8-3518CEA90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D5E7D86-A5EA-4906-563E-0682C75D5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EC22-3B6B-41FC-B70F-C2815A6522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8404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D4C655-E5B2-B867-5F15-B3E177B95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5CF858E-732B-C619-9E75-F0DE677D6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6BE5C6B-4A21-35E0-90DC-50A43AA800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3A63FD-E76F-88E8-F98E-0D451298F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04819-754C-47F4-9127-832627AA2855}" type="datetimeFigureOut">
              <a:rPr lang="zh-CN" altLang="en-US" smtClean="0"/>
              <a:t>2026/6/27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A59B4D4-7F5A-B919-CC95-3EA290DC6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A8C6813-D50E-2AE0-9488-EC13A9762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EC22-3B6B-41FC-B70F-C2815A6522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7959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03DA93-5264-86F5-A01B-2CE09C9BF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399AD2A-7BC6-6FFD-34E9-593E289B76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416DCE2-4A54-4C94-B1E7-B0490058D2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40DE7DF-D802-EC55-7F2A-0C52523E4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04819-754C-47F4-9127-832627AA2855}" type="datetimeFigureOut">
              <a:rPr lang="zh-CN" altLang="en-US" smtClean="0"/>
              <a:t>2026/6/27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10CA7F2-9541-CDD9-8672-5DAD893F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57313A-7EB4-187B-3D2E-A528B3BB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EC22-3B6B-41FC-B70F-C2815A6522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2886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61335F7-C6CF-0D11-3447-640668EB3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5E8702F-1E5A-B50C-A1E2-07C7C87C5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C505B9-60C1-1FE3-C6BA-E4500386F1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04819-754C-47F4-9127-832627AA2855}" type="datetimeFigureOut">
              <a:rPr lang="zh-CN" altLang="en-US" smtClean="0"/>
              <a:t>2026/6/27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6E3F404-3B80-06D5-858C-2428607673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A7C00B-9370-D41D-CE28-0752530660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9EC22-3B6B-41FC-B70F-C2815A6522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4261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3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0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1A1105-EC1E-6125-3E7E-F5B6E3D4E6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355282"/>
            <a:ext cx="9144000" cy="1788160"/>
          </a:xfrm>
        </p:spPr>
        <p:txBody>
          <a:bodyPr>
            <a:normAutofit/>
          </a:bodyPr>
          <a:lstStyle/>
          <a:p>
            <a:r>
              <a:rPr lang="zh-CN" altLang="zh-CN" sz="3100" b="1" dirty="0"/>
              <a:t>From Random to Explicit via Subspace Designs With Applications to Local Properties and Matroids</a:t>
            </a:r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21102E6-72D1-816F-F817-2871A85888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9200" y="1981518"/>
            <a:ext cx="9144000" cy="891222"/>
          </a:xfrm>
        </p:spPr>
        <p:txBody>
          <a:bodyPr>
            <a:norm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</a:rPr>
              <a:t>Yeyuan Chen</a:t>
            </a:r>
          </a:p>
          <a:p>
            <a:r>
              <a:rPr lang="en-US" altLang="zh-CN" sz="2000" dirty="0"/>
              <a:t>Michigan</a:t>
            </a:r>
            <a:endParaRPr lang="zh-CN" altLang="en-US" sz="2000" dirty="0"/>
          </a:p>
        </p:txBody>
      </p:sp>
      <p:sp>
        <p:nvSpPr>
          <p:cNvPr id="4" name="副标题 2">
            <a:extLst>
              <a:ext uri="{FF2B5EF4-FFF2-40B4-BE49-F238E27FC236}">
                <a16:creationId xmlns:a16="http://schemas.microsoft.com/office/drawing/2014/main" id="{ABE0C274-A26A-A4B5-650C-9431422E4766}"/>
              </a:ext>
            </a:extLst>
          </p:cNvPr>
          <p:cNvSpPr txBox="1">
            <a:spLocks/>
          </p:cNvSpPr>
          <p:nvPr/>
        </p:nvSpPr>
        <p:spPr>
          <a:xfrm>
            <a:off x="1310640" y="4991418"/>
            <a:ext cx="9144000" cy="891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/>
              <a:t>Joshua Brakensiek        Manik Dhar             Zihan Zhang      </a:t>
            </a:r>
          </a:p>
          <a:p>
            <a:r>
              <a:rPr lang="en-US" altLang="zh-CN" sz="2000" dirty="0"/>
              <a:t>  UCB                            MIT                          OSU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0014AF7-1548-10E8-8B22-CD7474611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823" y="2946969"/>
            <a:ext cx="1427798" cy="183574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D6D8D9C-1089-E088-D283-0FBB94D21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624" y="2946969"/>
            <a:ext cx="1444422" cy="183574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3CD8A2A-2820-759F-41A6-0884AA8374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3640" y="2946966"/>
            <a:ext cx="1529784" cy="183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097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108F4282-0AD3-8547-B449-EF388DFCB633}"/>
                  </a:ext>
                </a:extLst>
              </p:cNvPr>
              <p:cNvSpPr/>
              <p:nvPr/>
            </p:nvSpPr>
            <p:spPr>
              <a:xfrm>
                <a:off x="982980" y="510540"/>
                <a:ext cx="10226040" cy="291846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400" dirty="0"/>
                  <a:t>Contribution (About </a:t>
                </a:r>
                <a:r>
                  <a:rPr lang="en-US" altLang="zh-CN" sz="2400" dirty="0" err="1"/>
                  <a:t>Birigidity</a:t>
                </a:r>
                <a:r>
                  <a:rPr lang="en-US" altLang="zh-CN" sz="2400" dirty="0"/>
                  <a:t>, bipartite variant of rigidity):</a:t>
                </a:r>
              </a:p>
              <a:p>
                <a:pPr algn="ctr"/>
                <a:r>
                  <a:rPr lang="en-US" altLang="zh-CN" sz="2400" dirty="0"/>
                  <a:t>Assuming </a:t>
                </a:r>
                <a:r>
                  <a:rPr lang="en-US" altLang="zh-CN" sz="2400" b="1" dirty="0">
                    <a:solidFill>
                      <a:srgbClr val="0070C0"/>
                    </a:solidFill>
                  </a:rPr>
                  <a:t>Mason’s Conjecture in Matroid theory </a:t>
                </a:r>
                <a:r>
                  <a:rPr lang="en-US" altLang="zh-CN" sz="2400" dirty="0"/>
                  <a:t>(1981), there is an algorithm in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zh-CN" altLang="en-US" sz="2400" dirty="0"/>
                  <a:t> </a:t>
                </a:r>
                <a:br>
                  <a:rPr lang="en-US" altLang="zh-CN" sz="2400" dirty="0"/>
                </a:br>
                <a:r>
                  <a:rPr lang="en-US" altLang="zh-CN" sz="2400" dirty="0"/>
                  <a:t>(Actually uniform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/>
                  <a:t>)</a:t>
                </a:r>
              </a:p>
              <a:p>
                <a:pPr algn="ctr"/>
                <a:r>
                  <a:rPr lang="en-US" altLang="zh-CN" sz="2400" dirty="0"/>
                  <a:t>Previous best known: Assuming a slightly stronger conjecture, the problem is in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𝑅𝑃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𝑐𝑜𝑁𝑃</m:t>
                    </m:r>
                  </m:oMath>
                </a14:m>
                <a:r>
                  <a:rPr lang="zh-CN" altLang="en-US" sz="2400" dirty="0"/>
                  <a:t> </a:t>
                </a:r>
                <a:r>
                  <a:rPr lang="en-US" altLang="zh-CN" sz="2400" dirty="0"/>
                  <a:t>(JT24)</a:t>
                </a:r>
              </a:p>
              <a:p>
                <a:pPr algn="ctr"/>
                <a:r>
                  <a:rPr lang="en-US" altLang="zh-CN" sz="2400" dirty="0"/>
                  <a:t>Technique overview: there is an explicit associated local property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G</m:t>
                        </m:r>
                      </m:sub>
                    </m:sSub>
                  </m:oMath>
                </a14:m>
                <a:r>
                  <a:rPr lang="en-US" altLang="zh-CN" sz="2400" dirty="0"/>
                  <a:t> and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zh-CN" sz="2400" dirty="0"/>
                  <a:t> such that assuming the conjecture, the answer is NO </a:t>
                </a:r>
                <a:r>
                  <a:rPr lang="en-US" altLang="zh-CN" sz="2400" dirty="0" err="1"/>
                  <a:t>iff</a:t>
                </a:r>
                <a:r>
                  <a:rPr lang="en-US" altLang="zh-CN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G</m:t>
                            </m:r>
                          </m:sub>
                        </m:sSub>
                      </m:e>
                    </m:d>
                    <m:r>
                      <a:rPr lang="en-US" altLang="zh-CN" sz="2400" i="1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altLang="zh-CN" sz="2400" i="1">
                        <a:latin typeface="Cambria Math" panose="02040503050406030204" pitchFamily="18" charset="0"/>
                      </a:rPr>
                      <m:t>r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108F4282-0AD3-8547-B449-EF388DFCB6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980" y="510540"/>
                <a:ext cx="10226040" cy="2918460"/>
              </a:xfrm>
              <a:prstGeom prst="rect">
                <a:avLst/>
              </a:prstGeom>
              <a:blipFill>
                <a:blip r:embed="rId2"/>
                <a:stretch>
                  <a:fillRect l="-893" t="-3125" r="-1608" b="-64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A0065814-B71E-FD84-799C-B28E41ABD8F1}"/>
                  </a:ext>
                </a:extLst>
              </p:cNvPr>
              <p:cNvSpPr/>
              <p:nvPr/>
            </p:nvSpPr>
            <p:spPr>
              <a:xfrm>
                <a:off x="982980" y="3633744"/>
                <a:ext cx="3619500" cy="883920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Local properties contained in random linear/RS codes with dimension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1" smtClean="0">
                        <a:latin typeface="Cambria Math" panose="02040503050406030204" pitchFamily="18" charset="0"/>
                      </a:rPr>
                      <m:t>r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A0065814-B71E-FD84-799C-B28E41ABD8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980" y="3633744"/>
                <a:ext cx="3619500" cy="883920"/>
              </a:xfrm>
              <a:prstGeom prst="rect">
                <a:avLst/>
              </a:prstGeom>
              <a:blipFill>
                <a:blip r:embed="rId3"/>
                <a:stretch>
                  <a:fillRect t="-5479" b="-123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箭头: 左右 5">
            <a:extLst>
              <a:ext uri="{FF2B5EF4-FFF2-40B4-BE49-F238E27FC236}">
                <a16:creationId xmlns:a16="http://schemas.microsoft.com/office/drawing/2014/main" id="{C349CFC3-4FB0-4E6C-182F-65770E9C9DE5}"/>
              </a:ext>
            </a:extLst>
          </p:cNvPr>
          <p:cNvSpPr/>
          <p:nvPr/>
        </p:nvSpPr>
        <p:spPr>
          <a:xfrm>
            <a:off x="4746389" y="3725184"/>
            <a:ext cx="2842262" cy="579120"/>
          </a:xfrm>
          <a:prstGeom prst="left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LMS25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2CDE478F-445A-ED76-99B8-C06FB5A12983}"/>
                  </a:ext>
                </a:extLst>
              </p:cNvPr>
              <p:cNvSpPr/>
              <p:nvPr/>
            </p:nvSpPr>
            <p:spPr>
              <a:xfrm>
                <a:off x="7732560" y="3633744"/>
                <a:ext cx="3619500" cy="883920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Local properties with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altLang="zh-CN" b="0" i="1" smtClean="0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2CDE478F-445A-ED76-99B8-C06FB5A129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2560" y="3633744"/>
                <a:ext cx="3619500" cy="8839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9CCA8F9F-21F9-50EC-85DC-AD730E7F7D8E}"/>
                  </a:ext>
                </a:extLst>
              </p:cNvPr>
              <p:cNvSpPr/>
              <p:nvPr/>
            </p:nvSpPr>
            <p:spPr>
              <a:xfrm>
                <a:off x="3726180" y="5081544"/>
                <a:ext cx="4663440" cy="75438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s-copied Local properties contained in explicit SD codes with dimension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1" smtClean="0">
                        <a:latin typeface="Cambria Math" panose="02040503050406030204" pitchFamily="18" charset="0"/>
                      </a:rPr>
                      <m:t>sr</m:t>
                    </m:r>
                  </m:oMath>
                </a14:m>
                <a:r>
                  <a:rPr lang="en-US" altLang="zh-CN" dirty="0"/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9CCA8F9F-21F9-50EC-85DC-AD730E7F7D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6180" y="5081544"/>
                <a:ext cx="4663440" cy="754380"/>
              </a:xfrm>
              <a:prstGeom prst="rect">
                <a:avLst/>
              </a:prstGeom>
              <a:blipFill>
                <a:blip r:embed="rId5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箭头: 上下 8">
            <a:extLst>
              <a:ext uri="{FF2B5EF4-FFF2-40B4-BE49-F238E27FC236}">
                <a16:creationId xmlns:a16="http://schemas.microsoft.com/office/drawing/2014/main" id="{71597612-1BD9-E731-D07D-FA33EB1AD3DD}"/>
              </a:ext>
            </a:extLst>
          </p:cNvPr>
          <p:cNvSpPr/>
          <p:nvPr/>
        </p:nvSpPr>
        <p:spPr>
          <a:xfrm>
            <a:off x="5897880" y="4212864"/>
            <a:ext cx="617220" cy="868680"/>
          </a:xfrm>
          <a:prstGeom prst="up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3FD24AF-D76A-F13A-5C63-8A6E1464EF28}"/>
              </a:ext>
            </a:extLst>
          </p:cNvPr>
          <p:cNvSpPr txBox="1"/>
          <p:nvPr/>
        </p:nvSpPr>
        <p:spPr>
          <a:xfrm>
            <a:off x="5645278" y="4462538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This work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297EBBA-3EB0-1C33-E5FF-07E28B3DB8EE}"/>
                  </a:ext>
                </a:extLst>
              </p:cNvPr>
              <p:cNvSpPr txBox="1"/>
              <p:nvPr/>
            </p:nvSpPr>
            <p:spPr>
              <a:xfrm>
                <a:off x="423889" y="6085598"/>
                <a:ext cx="112680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dirty="0"/>
                  <a:t>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G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000" dirty="0"/>
                  <a:t>and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altLang="zh-CN" sz="2000" dirty="0"/>
                  <a:t> (the explicit SD code), , there is a polytime algorithm to decide whether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zh-CN" altLang="en-US" sz="2000" dirty="0"/>
                  <a:t> </a:t>
                </a:r>
                <a:r>
                  <a:rPr lang="en-US" altLang="zh-CN" sz="2000" dirty="0"/>
                  <a:t>contains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G</m:t>
                        </m:r>
                      </m:sub>
                    </m:sSub>
                  </m:oMath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297EBBA-3EB0-1C33-E5FF-07E28B3DB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89" y="6085598"/>
                <a:ext cx="11268021" cy="400110"/>
              </a:xfrm>
              <a:prstGeom prst="rect">
                <a:avLst/>
              </a:prstGeom>
              <a:blipFill>
                <a:blip r:embed="rId6"/>
                <a:stretch>
                  <a:fillRect l="-595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663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7B7DE8F7-F8BA-1411-9234-7164E0F6A9F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663575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altLang="zh-CN" dirty="0"/>
                  <a:t>Bipartite Matching in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/>
                  <a:t> (By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CGGRT26</a:t>
                </a:r>
                <a:r>
                  <a:rPr lang="en-US" altLang="zh-CN" dirty="0"/>
                  <a:t>)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7B7DE8F7-F8BA-1411-9234-7164E0F6A9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663575"/>
              </a:xfrm>
              <a:blipFill>
                <a:blip r:embed="rId2"/>
                <a:stretch>
                  <a:fillRect l="-2087" t="-23853" b="-376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C057DD6-FFD0-24C3-3AC1-D0EE0CAD55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49680"/>
                <a:ext cx="10515600" cy="4927283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400" dirty="0"/>
                  <a:t>Given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altLang="zh-CN" sz="240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altLang="zh-CN" sz="2400" i="1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</m:d>
                    <m:r>
                      <a:rPr lang="en-US" altLang="zh-CN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d>
                    <m:r>
                      <a:rPr lang="en-US" altLang="zh-CN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CN" sz="2400" dirty="0"/>
                  <a:t>, decides whether it has a perfect matching</a:t>
                </a:r>
              </a:p>
              <a:p>
                <a:r>
                  <a:rPr lang="en-US" altLang="zh-CN" sz="2400" dirty="0"/>
                  <a:t>Let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𝔽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zh-CN" sz="2400" dirty="0"/>
                  <a:t> denote its 0/1 bi-adjacency matrix, by Hall’s theorem,</a:t>
                </a:r>
                <a:br>
                  <a:rPr lang="en-US" altLang="zh-CN" sz="2400" dirty="0"/>
                </a:br>
                <a:r>
                  <a:rPr lang="en-US" altLang="zh-CN" sz="2400" dirty="0"/>
                  <a:t>it suffices to detect whether there is a set of columns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⊆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altLang="zh-CN" sz="2400" dirty="0"/>
                  <a:t> , such that there is only at most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altLang="zh-CN" sz="2400" dirty="0"/>
                  <a:t> non-zero rows in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:,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</m:oMath>
                </a14:m>
                <a:r>
                  <a:rPr lang="en-US" altLang="zh-CN" sz="2400" dirty="0"/>
                  <a:t> </a:t>
                </a:r>
                <a:endParaRPr lang="en-US" altLang="zh-CN" sz="2400" i="1" dirty="0">
                  <a:latin typeface="Cambria Math" panose="02040503050406030204" pitchFamily="18" charset="0"/>
                </a:endParaRPr>
              </a:p>
              <a:p>
                <a:r>
                  <a:rPr lang="en-US" altLang="zh-CN" sz="2400" dirty="0"/>
                  <a:t>Define local property</a:t>
                </a:r>
              </a:p>
              <a:p>
                <a:pPr marL="0" indent="0">
                  <a:buNone/>
                </a:pPr>
                <a:r>
                  <a:rPr lang="en-US" altLang="zh-CN" sz="2400" dirty="0"/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CN" sz="240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𝔽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d>
                    <m:r>
                      <a:rPr lang="en-US" altLang="zh-CN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4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0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CN" sz="2400" b="0" i="0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b="0" i="0" dirty="0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0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400" b="0" i="0" dirty="0" smtClean="0">
                            <a:latin typeface="Cambria Math" panose="02040503050406030204" pitchFamily="18" charset="0"/>
                          </a:rPr>
                          <m:t>,:</m:t>
                        </m:r>
                      </m:e>
                    </m:d>
                    <m:r>
                      <a:rPr lang="en-US" altLang="zh-CN" sz="2400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altLang="zh-CN" sz="2400" dirty="0"/>
              </a:p>
              <a:p>
                <a:r>
                  <a:rPr lang="en-US" altLang="zh-CN" sz="2400" dirty="0"/>
                  <a:t>Claim: (Hall’s condition) there is a set of columns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⊆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altLang="zh-CN" sz="2400" dirty="0"/>
                  <a:t> , such that there is only at most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altLang="zh-CN" sz="2400" dirty="0"/>
                  <a:t> non-zero rows in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:,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</m:oMath>
                </a14:m>
                <a:r>
                  <a:rPr lang="en-US" altLang="zh-CN" sz="2400" dirty="0"/>
                  <a:t> </a:t>
                </a:r>
                <a:r>
                  <a:rPr lang="en-US" altLang="zh-CN" sz="2400" dirty="0" err="1"/>
                  <a:t>iff</a:t>
                </a:r>
                <a:r>
                  <a:rPr lang="en-US" altLang="zh-CN" sz="2400" dirty="0"/>
                  <a:t>:</a:t>
                </a:r>
                <a:br>
                  <a:rPr lang="en-US" altLang="zh-CN" sz="2400" dirty="0"/>
                </a:br>
                <a:br>
                  <a:rPr lang="en-US" altLang="zh-CN" sz="2400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altLang="zh-CN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𝑚𝑖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𝔽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sub>
                    </m:sSub>
                    <m:f>
                      <m:f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𝑟𝑎𝑛𝑘</m:t>
                            </m:r>
                            <m:d>
                              <m:d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d>
                          </m:e>
                        </m:nary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nary>
                          <m:naryPr>
                            <m:chr m:val="∑"/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nary>
                              <m:naryPr>
                                <m:chr m:val="∑"/>
                                <m:ctrlP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  <m:e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𝑟𝑎𝑛𝑘</m:t>
                                </m:r>
                                <m:d>
                                  <m:dPr>
                                    <m:ctrlPr>
                                      <a:rPr lang="en-US" altLang="zh-CN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CN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400" b="0" i="1" smtClean="0"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  <m:sub>
                                        <m:r>
                                          <a:rPr lang="en-US" altLang="zh-CN" sz="2400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altLang="zh-CN" sz="24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CN" sz="24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  <m:r>
                                      <a:rPr lang="en-US" altLang="zh-CN" sz="2400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</m:d>
                              </m:e>
                            </m:nary>
                          </m:e>
                        </m:nary>
                      </m:num>
                      <m:den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𝑟𝑎𝑛𝑘</m:t>
                        </m:r>
                        <m:d>
                          <m:d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</m:den>
                    </m:f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C057DD6-FFD0-24C3-3AC1-D0EE0CAD55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49680"/>
                <a:ext cx="10515600" cy="4927283"/>
              </a:xfrm>
              <a:blipFill>
                <a:blip r:embed="rId3"/>
                <a:stretch>
                  <a:fillRect l="-812" t="-1609" r="-15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94E489AA-EAE3-C1EF-22A9-AEC6D7A75602}"/>
                  </a:ext>
                </a:extLst>
              </p:cNvPr>
              <p:cNvSpPr/>
              <p:nvPr/>
            </p:nvSpPr>
            <p:spPr>
              <a:xfrm>
                <a:off x="1664839" y="365125"/>
                <a:ext cx="3644987" cy="3063875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br>
                  <a:rPr lang="en-US" altLang="zh-CN" dirty="0"/>
                </a:br>
                <a:br>
                  <a:rPr lang="en-US" altLang="zh-CN" dirty="0"/>
                </a:br>
                <a:br>
                  <a:rPr lang="en-US" altLang="zh-CN" dirty="0"/>
                </a:br>
                <a:br>
                  <a:rPr lang="en-US" altLang="zh-CN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br>
                  <a:rPr lang="en-US" altLang="zh-CN" dirty="0"/>
                </a:br>
                <a:br>
                  <a:rPr lang="en-US" altLang="zh-CN" dirty="0"/>
                </a:br>
                <a:br>
                  <a:rPr lang="en-US" altLang="zh-CN" dirty="0"/>
                </a:br>
                <a:br>
                  <a:rPr lang="en-US" altLang="zh-CN" dirty="0"/>
                </a:br>
                <a:br>
                  <a:rPr lang="en-US" altLang="zh-CN" dirty="0"/>
                </a:br>
                <a:br>
                  <a:rPr lang="en-US" altLang="zh-CN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94E489AA-EAE3-C1EF-22A9-AEC6D7A756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4839" y="365125"/>
                <a:ext cx="3644987" cy="30638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1606742-57D4-175E-07ED-9A5B8AA88FD0}"/>
              </a:ext>
            </a:extLst>
          </p:cNvPr>
          <p:cNvCxnSpPr/>
          <p:nvPr/>
        </p:nvCxnSpPr>
        <p:spPr>
          <a:xfrm>
            <a:off x="1671145" y="655846"/>
            <a:ext cx="3626069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4EB5327B-22EC-E908-32A1-3F411A37538D}"/>
              </a:ext>
            </a:extLst>
          </p:cNvPr>
          <p:cNvCxnSpPr/>
          <p:nvPr/>
        </p:nvCxnSpPr>
        <p:spPr>
          <a:xfrm>
            <a:off x="1664839" y="1432561"/>
            <a:ext cx="3626069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B8768D62-70EF-C930-5F60-AFC9E899B9B1}"/>
              </a:ext>
            </a:extLst>
          </p:cNvPr>
          <p:cNvCxnSpPr/>
          <p:nvPr/>
        </p:nvCxnSpPr>
        <p:spPr>
          <a:xfrm>
            <a:off x="1683757" y="1785708"/>
            <a:ext cx="3626069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EB002E-8BD7-68BE-351A-19D744520E1C}"/>
              </a:ext>
            </a:extLst>
          </p:cNvPr>
          <p:cNvCxnSpPr/>
          <p:nvPr/>
        </p:nvCxnSpPr>
        <p:spPr>
          <a:xfrm>
            <a:off x="1664839" y="3097399"/>
            <a:ext cx="3626069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对话气泡: 椭圆形 3">
                <a:extLst>
                  <a:ext uri="{FF2B5EF4-FFF2-40B4-BE49-F238E27FC236}">
                    <a16:creationId xmlns:a16="http://schemas.microsoft.com/office/drawing/2014/main" id="{74B6277C-8812-D014-8B96-B66D2AC81051}"/>
                  </a:ext>
                </a:extLst>
              </p:cNvPr>
              <p:cNvSpPr/>
              <p:nvPr/>
            </p:nvSpPr>
            <p:spPr>
              <a:xfrm flipH="1">
                <a:off x="7807084" y="2092084"/>
                <a:ext cx="4231465" cy="1336916"/>
              </a:xfrm>
              <a:prstGeom prst="wedgeEllipseCallou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One on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altLang="zh-CN" dirty="0"/>
                  <a:t>-</a:t>
                </a:r>
                <a:r>
                  <a:rPr lang="en-US" altLang="zh-CN" dirty="0" err="1"/>
                  <a:t>th</a:t>
                </a:r>
                <a:r>
                  <a:rPr lang="en-US" altLang="zh-CN" dirty="0"/>
                  <a:t> coordinate and zero on others</a:t>
                </a:r>
                <a:endParaRPr lang="zh-CN" altLang="en-US" dirty="0"/>
              </a:p>
            </p:txBody>
          </p:sp>
        </mc:Choice>
        <mc:Fallback>
          <p:sp>
            <p:nvSpPr>
              <p:cNvPr id="4" name="对话气泡: 椭圆形 3">
                <a:extLst>
                  <a:ext uri="{FF2B5EF4-FFF2-40B4-BE49-F238E27FC236}">
                    <a16:creationId xmlns:a16="http://schemas.microsoft.com/office/drawing/2014/main" id="{74B6277C-8812-D014-8B96-B66D2AC810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807084" y="2092084"/>
                <a:ext cx="4231465" cy="1336916"/>
              </a:xfrm>
              <a:prstGeom prst="wedgeEllipseCallou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560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A792EF2-E74B-3B6F-2F56-4AE86D18D01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73380"/>
                <a:ext cx="10515600" cy="580358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altLang="zh-CN" sz="2000" dirty="0"/>
                  <a:t>: If there is a set of columns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⊆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altLang="zh-CN" sz="2000" dirty="0"/>
                  <a:t> , such that there is only at most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altLang="zh-CN" sz="2000" dirty="0"/>
                  <a:t> rows in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:,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</m:oMath>
                </a14:m>
                <a:r>
                  <a:rPr lang="en-US" altLang="zh-CN" sz="2000" dirty="0"/>
                  <a:t>, </a:t>
                </a:r>
                <a:br>
                  <a:rPr lang="en-US" altLang="zh-CN" sz="2000" dirty="0"/>
                </a:br>
                <a:r>
                  <a:rPr lang="en-US" altLang="zh-CN" sz="2000" dirty="0"/>
                  <a:t>define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</m:d>
                              </m:sub>
                            </m:sSub>
                          </m:sub>
                        </m:s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,0,…,0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𝔽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altLang="zh-CN" sz="2000" dirty="0"/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𝑟𝑎𝑛𝑘</m:t>
                        </m:r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</m:e>
                    </m:nary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≤</m:t>
                    </m:r>
                    <m:nary>
                      <m:naryPr>
                        <m:chr m:val="∑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≠0</m:t>
                            </m:r>
                          </m:e>
                        </m:d>
                      </m:e>
                    </m:nary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altLang="zh-CN" sz="2000" dirty="0"/>
                  <a:t>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𝑟𝑎𝑛𝑘</m:t>
                            </m:r>
                            <m:d>
                              <m:d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d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</m:nary>
                      </m:e>
                    </m:nary>
                  </m:oMath>
                </a14:m>
                <a:endParaRPr lang="en-US" altLang="zh-CN" sz="2000" dirty="0"/>
              </a:p>
              <a:p>
                <a:endParaRPr lang="en-US" altLang="zh-CN" sz="2000" dirty="0"/>
              </a:p>
              <a:p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⇐</m:t>
                    </m:r>
                  </m:oMath>
                </a14:m>
                <a:r>
                  <a:rPr lang="en-US" altLang="zh-CN" sz="2000" dirty="0"/>
                  <a:t>:If for some </a:t>
                </a:r>
                <a14:m>
                  <m:oMath xmlns:m="http://schemas.openxmlformats.org/officeDocument/2006/math">
                    <m:r>
                      <a:rPr lang="en-US" altLang="zh-CN" sz="200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CN" sz="200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𝔽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zh-CN" sz="2000" dirty="0"/>
                  <a:t>, there is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𝑟𝑎𝑛𝑘</m:t>
                            </m:r>
                            <m:d>
                              <m:d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d>
                          </m:e>
                        </m:nary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  <m:nary>
                          <m:naryPr>
                            <m:chr m:val="∑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nary>
                              <m:naryPr>
                                <m:chr m:val="∑"/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  <m:e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𝑟𝑎𝑛𝑘</m:t>
                                </m:r>
                                <m:d>
                                  <m:d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CN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000" i="1"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  <m:sub>
                                        <m:r>
                                          <a:rPr lang="en-US" altLang="zh-CN" sz="20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altLang="zh-CN" sz="2000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CN" sz="20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</m:d>
                              </m:e>
                            </m:nary>
                          </m:e>
                        </m:nary>
                      </m:num>
                      <m:den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𝑟𝑎𝑛𝑘</m:t>
                        </m:r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</m:den>
                    </m:f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CN" sz="2000" dirty="0"/>
                  <a:t>.</a:t>
                </a:r>
              </a:p>
              <a:p>
                <a:r>
                  <a:rPr lang="en-US" altLang="zh-CN" sz="2000" dirty="0"/>
                  <a:t>Let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⊆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altLang="zh-CN" sz="2000" dirty="0"/>
                  <a:t> denote the set of non-zero rows of </a:t>
                </a:r>
                <a14:m>
                  <m:oMath xmlns:m="http://schemas.openxmlformats.org/officeDocument/2006/math">
                    <m:r>
                      <a:rPr lang="en-US" altLang="zh-CN" sz="200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zh-CN" sz="2000" dirty="0"/>
                  <a:t>, there is 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𝑟𝑎𝑛𝑘</m:t>
                            </m:r>
                            <m:d>
                              <m:d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d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</m:nary>
                      </m:e>
                    </m:nary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𝑛𝑟𝑎𝑛𝑘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</m:oMath>
                </a14:m>
                <a:r>
                  <a:rPr lang="en-US" altLang="zh-CN" sz="2000" dirty="0"/>
                  <a:t>. This means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𝑟𝑎𝑛𝑘</m:t>
                    </m:r>
                    <m:d>
                      <m:dPr>
                        <m:ctrlP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</m:oMath>
                </a14:m>
                <a:r>
                  <a:rPr lang="en-US" altLang="zh-CN" sz="2000" dirty="0"/>
                  <a:t>, that rows in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,:</m:t>
                        </m:r>
                      </m:e>
                    </m:d>
                  </m:oMath>
                </a14:m>
                <a:r>
                  <a:rPr lang="en-US" altLang="zh-CN" sz="2000" dirty="0"/>
                  <a:t> are linearly independent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: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/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:</m:t>
                            </m:r>
                          </m:e>
                        </m:d>
                      </m:e>
                    </m:nary>
                  </m:oMath>
                </a14:m>
                <a:endParaRPr lang="en-US" altLang="zh-CN" sz="2000" dirty="0"/>
              </a:p>
              <a:p>
                <a:r>
                  <a:rPr lang="en-US" altLang="zh-CN" sz="1800" b="0" dirty="0"/>
                  <a:t>By linearly independence,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  <m:sup/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:</m:t>
                            </m:r>
                          </m:e>
                        </m:d>
                      </m:e>
                    </m:nary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≠0</m:t>
                    </m:r>
                    <m:r>
                      <a:rPr lang="zh-CN" altLang="en-US" sz="18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1800" dirty="0" err="1"/>
                  <a:t>iff</a:t>
                </a:r>
                <a:r>
                  <a:rPr lang="en-US" altLang="zh-CN" sz="1800" dirty="0"/>
                  <a:t>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endParaRPr lang="en-US" altLang="zh-CN" sz="1800" dirty="0"/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:</m:t>
                                </m:r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≠0</m:t>
                            </m:r>
                          </m:e>
                        </m:d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  <m:d>
                          <m:d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ctrlPr>
                              <a:rPr lang="en-US" altLang="zh-CN" sz="18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𝑟𝑎𝑛𝑘</m:t>
                            </m:r>
                            <m:d>
                              <m:d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d>
                          </m:e>
                        </m:nary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nary>
                          <m:naryPr>
                            <m:chr m:val="∑"/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nary>
                              <m:naryPr>
                                <m:chr m:val="∑"/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𝑟𝑎𝑛𝑘</m:t>
                                </m:r>
                                <m:d>
                                  <m:d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CN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1800" i="1"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  <m:sub>
                                        <m:r>
                                          <a:rPr lang="en-US" altLang="zh-CN" sz="18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altLang="zh-CN" sz="1800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CN" sz="18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</m:d>
                              </m:e>
                            </m:nary>
                          </m:e>
                        </m:nary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𝑛𝑟𝑎𝑛𝑘</m:t>
                        </m:r>
                        <m:d>
                          <m:d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nary>
                  </m:oMath>
                </a14:m>
                <a:endParaRPr lang="en-US" altLang="zh-CN" sz="1800" dirty="0"/>
              </a:p>
              <a:p>
                <a:r>
                  <a:rPr lang="en-US" altLang="zh-CN" sz="1800" dirty="0"/>
                  <a:t>It implies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:</m:t>
                                </m:r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≠0</m:t>
                            </m:r>
                          </m:e>
                        </m:d>
                      </m:e>
                    </m:nary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</m:oMath>
                </a14:m>
                <a:endParaRPr lang="en-US" altLang="zh-CN" sz="1800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A792EF2-E74B-3B6F-2F56-4AE86D18D0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73380"/>
                <a:ext cx="10515600" cy="5803583"/>
              </a:xfrm>
              <a:blipFill>
                <a:blip r:embed="rId2"/>
                <a:stretch>
                  <a:fillRect l="-1391" t="-10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029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C6D29F51-00F5-C3A9-F676-AE1FEDC63F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43841"/>
                <a:ext cx="10515600" cy="20955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altLang="zh-CN" dirty="0"/>
                  <a:t>Claim:there is a set of columns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⊆</m:t>
                    </m:r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altLang="zh-CN" dirty="0"/>
                  <a:t> , such that there is only at most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altLang="zh-CN" dirty="0"/>
                  <a:t> rows in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:,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</m:oMath>
                </a14:m>
                <a:r>
                  <a:rPr lang="en-US" altLang="zh-CN" dirty="0"/>
                  <a:t> </a:t>
                </a:r>
                <a:r>
                  <a:rPr lang="en-US" altLang="zh-CN" dirty="0" err="1"/>
                  <a:t>iff</a:t>
                </a:r>
                <a:r>
                  <a:rPr lang="en-US" altLang="zh-CN" dirty="0"/>
                  <a:t>:</a:t>
                </a:r>
                <a:br>
                  <a:rPr lang="en-US" altLang="zh-CN" dirty="0"/>
                </a:br>
                <a:br>
                  <a:rPr lang="en-US" altLang="zh-CN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𝑚𝑖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𝔽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sub>
                    </m:sSub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𝑟𝑎𝑛𝑘</m:t>
                            </m:r>
                            <m:d>
                              <m:d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d>
                          </m:e>
                        </m:nary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  <m:nary>
                          <m:naryPr>
                            <m:chr m:val="∑"/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nary>
                              <m:naryPr>
                                <m:chr m:val="∑"/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𝑟𝑎𝑛𝑘</m:t>
                                </m:r>
                                <m:d>
                                  <m:d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</m:d>
                              </m:e>
                            </m:nary>
                          </m:e>
                        </m:nary>
                      </m:num>
                      <m:den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𝑟𝑎𝑛𝑘</m:t>
                        </m:r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</m:den>
                    </m:f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zh-CN" b="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C6D29F51-00F5-C3A9-F676-AE1FEDC63F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43841"/>
                <a:ext cx="10515600" cy="2095500"/>
              </a:xfrm>
              <a:blipFill>
                <a:blip r:embed="rId2"/>
                <a:stretch>
                  <a:fillRect l="-1043" t="-66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CA30C5C7-8425-A773-B6D4-1B87B124336F}"/>
                  </a:ext>
                </a:extLst>
              </p:cNvPr>
              <p:cNvSpPr/>
              <p:nvPr/>
            </p:nvSpPr>
            <p:spPr>
              <a:xfrm>
                <a:off x="838200" y="2513604"/>
                <a:ext cx="3619500" cy="883920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Local properties contained in random linear/RS codes with dimension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1" smtClean="0">
                        <a:latin typeface="Cambria Math" panose="02040503050406030204" pitchFamily="18" charset="0"/>
                      </a:rPr>
                      <m:t>r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CA30C5C7-8425-A773-B6D4-1B87B12433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513604"/>
                <a:ext cx="3619500" cy="883920"/>
              </a:xfrm>
              <a:prstGeom prst="rect">
                <a:avLst/>
              </a:prstGeom>
              <a:blipFill>
                <a:blip r:embed="rId3"/>
                <a:stretch>
                  <a:fillRect t="-5479" b="-123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箭头: 左右 4">
            <a:extLst>
              <a:ext uri="{FF2B5EF4-FFF2-40B4-BE49-F238E27FC236}">
                <a16:creationId xmlns:a16="http://schemas.microsoft.com/office/drawing/2014/main" id="{E4EEF301-DA66-CCE9-D058-7FFDECCB16F0}"/>
              </a:ext>
            </a:extLst>
          </p:cNvPr>
          <p:cNvSpPr/>
          <p:nvPr/>
        </p:nvSpPr>
        <p:spPr>
          <a:xfrm>
            <a:off x="4601609" y="2605044"/>
            <a:ext cx="2842262" cy="579120"/>
          </a:xfrm>
          <a:prstGeom prst="left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LMS25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094DC870-7060-5DA9-7A78-F69EE990D0DB}"/>
                  </a:ext>
                </a:extLst>
              </p:cNvPr>
              <p:cNvSpPr/>
              <p:nvPr/>
            </p:nvSpPr>
            <p:spPr>
              <a:xfrm>
                <a:off x="7587780" y="2513604"/>
                <a:ext cx="3619500" cy="883920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Local properties with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altLang="zh-CN" b="0" i="1" smtClean="0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094DC870-7060-5DA9-7A78-F69EE990D0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7780" y="2513604"/>
                <a:ext cx="3619500" cy="8839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C238F13B-E679-A593-1FB2-98D94CE13BDA}"/>
                  </a:ext>
                </a:extLst>
              </p:cNvPr>
              <p:cNvSpPr/>
              <p:nvPr/>
            </p:nvSpPr>
            <p:spPr>
              <a:xfrm>
                <a:off x="3581400" y="3961404"/>
                <a:ext cx="4663440" cy="75438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/>
                  <a:t>s-copied </a:t>
                </a:r>
                <a:r>
                  <a:rPr lang="en-US" altLang="zh-CN" dirty="0"/>
                  <a:t>Local properties contained in explicit SD codes with dimension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1" smtClean="0">
                        <a:latin typeface="Cambria Math" panose="02040503050406030204" pitchFamily="18" charset="0"/>
                      </a:rPr>
                      <m:t>sr</m:t>
                    </m:r>
                  </m:oMath>
                </a14:m>
                <a:r>
                  <a:rPr lang="en-US" altLang="zh-CN" dirty="0"/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C238F13B-E679-A593-1FB2-98D94CE13B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3961404"/>
                <a:ext cx="4663440" cy="754380"/>
              </a:xfrm>
              <a:prstGeom prst="rect">
                <a:avLst/>
              </a:prstGeom>
              <a:blipFill>
                <a:blip r:embed="rId5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箭头: 上下 7">
            <a:extLst>
              <a:ext uri="{FF2B5EF4-FFF2-40B4-BE49-F238E27FC236}">
                <a16:creationId xmlns:a16="http://schemas.microsoft.com/office/drawing/2014/main" id="{56E2D8A9-6426-491D-572C-E946415D0AE8}"/>
              </a:ext>
            </a:extLst>
          </p:cNvPr>
          <p:cNvSpPr/>
          <p:nvPr/>
        </p:nvSpPr>
        <p:spPr>
          <a:xfrm>
            <a:off x="5753100" y="3092724"/>
            <a:ext cx="617220" cy="868680"/>
          </a:xfrm>
          <a:prstGeom prst="up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7CC0AC0-3039-0382-BC4B-4C664F1617A9}"/>
              </a:ext>
            </a:extLst>
          </p:cNvPr>
          <p:cNvSpPr txBox="1"/>
          <p:nvPr/>
        </p:nvSpPr>
        <p:spPr>
          <a:xfrm>
            <a:off x="5500498" y="3342398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This work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4705548C-6CB0-2FEA-AD7A-2B64302E8D0A}"/>
                  </a:ext>
                </a:extLst>
              </p:cNvPr>
              <p:cNvSpPr/>
              <p:nvPr/>
            </p:nvSpPr>
            <p:spPr>
              <a:xfrm>
                <a:off x="982980" y="5227320"/>
                <a:ext cx="10279380" cy="1110527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Given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and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altLang="zh-CN" dirty="0"/>
                  <a:t> (the explicit SD code), there is a deterministic polytime uniform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/>
                  <a:t> algorithm to decide whether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contains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zh-CN" altLang="en-US" dirty="0"/>
              </a:p>
              <a:p>
                <a:pPr algn="ctr"/>
                <a:endParaRPr lang="zh-CN" altLang="en-US" dirty="0"/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4705548C-6CB0-2FEA-AD7A-2B64302E8D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980" y="5227320"/>
                <a:ext cx="10279380" cy="11105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729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BF9A089-813F-7AB0-0F81-D3C03E3AC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7200"/>
            <a:ext cx="11087100" cy="5719763"/>
          </a:xfrm>
        </p:spPr>
        <p:txBody>
          <a:bodyPr>
            <a:normAutofit lnSpcReduction="10000"/>
          </a:bodyPr>
          <a:lstStyle/>
          <a:p>
            <a:r>
              <a:rPr lang="en-US" altLang="zh-CN" dirty="0"/>
              <a:t>Subspace Designs: GX13, GK16</a:t>
            </a:r>
          </a:p>
          <a:p>
            <a:r>
              <a:rPr lang="en-US" altLang="zh-CN" dirty="0"/>
              <a:t>Applications of subspace designs in coding theory:</a:t>
            </a:r>
          </a:p>
          <a:p>
            <a:r>
              <a:rPr lang="en-US" altLang="zh-CN" dirty="0"/>
              <a:t>Prior work using SD to construct good list-decodable codes: Sri25,CZ25</a:t>
            </a:r>
          </a:p>
          <a:p>
            <a:r>
              <a:rPr lang="en-US" altLang="zh-CN" dirty="0"/>
              <a:t>Large-alphabet local properties generalized from code properties (list-decoding, list-recovery) (LMS25)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Contribution of this paper: </a:t>
            </a:r>
            <a:br>
              <a:rPr lang="en-US" altLang="zh-CN" dirty="0">
                <a:solidFill>
                  <a:srgbClr val="FF0000"/>
                </a:solidFill>
              </a:rPr>
            </a:br>
            <a:r>
              <a:rPr lang="en-US" altLang="zh-CN" dirty="0">
                <a:solidFill>
                  <a:srgbClr val="FF0000"/>
                </a:solidFill>
              </a:rPr>
              <a:t>Find an equivalence between SD and Local Properties</a:t>
            </a:r>
          </a:p>
          <a:p>
            <a:r>
              <a:rPr lang="en-US" altLang="zh-CN" dirty="0"/>
              <a:t>Applications: 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List-decoding and List-recovery (This paper and </a:t>
            </a:r>
            <a:r>
              <a:rPr lang="en-US" altLang="zh-CN" dirty="0"/>
              <a:t>BCDZ26b</a:t>
            </a:r>
            <a:r>
              <a:rPr lang="en-US" altLang="zh-CN" dirty="0">
                <a:solidFill>
                  <a:srgbClr val="FF0000"/>
                </a:solidFill>
              </a:rPr>
              <a:t>)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Conditional graph </a:t>
            </a:r>
            <a:r>
              <a:rPr lang="en-US" altLang="zh-CN" dirty="0" err="1">
                <a:solidFill>
                  <a:srgbClr val="FF0000"/>
                </a:solidFill>
              </a:rPr>
              <a:t>birigidity</a:t>
            </a:r>
            <a:r>
              <a:rPr lang="en-US" altLang="zh-CN" dirty="0">
                <a:solidFill>
                  <a:srgbClr val="FF0000"/>
                </a:solidFill>
              </a:rPr>
              <a:t> test in P</a:t>
            </a:r>
          </a:p>
          <a:p>
            <a:r>
              <a:rPr lang="en-US" altLang="zh-CN" dirty="0"/>
              <a:t>Near-optimal Proximity Gap of random punctured RS codes (GG26)</a:t>
            </a:r>
          </a:p>
          <a:p>
            <a:r>
              <a:rPr lang="en-US" altLang="zh-CN" dirty="0">
                <a:solidFill>
                  <a:srgbClr val="0070C0"/>
                </a:solidFill>
              </a:rPr>
              <a:t>Bipartite Matching in NC   (CGGRT26)</a:t>
            </a:r>
          </a:p>
          <a:p>
            <a:endParaRPr lang="en-US" altLang="zh-CN" dirty="0"/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5636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0250EF-5AB6-7E5C-9E0F-3F84BAAE1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2745"/>
            <a:ext cx="10515600" cy="617855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Local Properties (Levi-</a:t>
            </a:r>
            <a:r>
              <a:rPr lang="en-US" altLang="zh-CN" sz="2800" dirty="0" err="1"/>
              <a:t>Mosheiff</a:t>
            </a:r>
            <a:r>
              <a:rPr lang="en-US" altLang="zh-CN" sz="2800" dirty="0"/>
              <a:t>-</a:t>
            </a:r>
            <a:r>
              <a:rPr lang="en-US" altLang="zh-CN" sz="2800" dirty="0" err="1"/>
              <a:t>Shagrithaya</a:t>
            </a:r>
            <a:r>
              <a:rPr lang="en-US" altLang="zh-CN" sz="2800" dirty="0"/>
              <a:t>, FOCS25)</a:t>
            </a:r>
            <a:endParaRPr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3631CECA-C76D-CBBA-AF1F-4C31416A6B7D}"/>
                  </a:ext>
                </a:extLst>
              </p:cNvPr>
              <p:cNvSpPr txBox="1"/>
              <p:nvPr/>
            </p:nvSpPr>
            <p:spPr>
              <a:xfrm>
                <a:off x="1249680" y="1173480"/>
                <a:ext cx="4716099" cy="5138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3200" b="0" i="1" smtClean="0"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US" altLang="zh-CN" sz="3200" b="0" i="1" smtClean="0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3200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CN" sz="32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𝔽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p"/>
                            </m:rP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b</m:t>
                          </m:r>
                        </m:sup>
                      </m:sSup>
                      <m:r>
                        <a:rPr lang="en-US" altLang="zh-CN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3631CECA-C76D-CBBA-AF1F-4C31416A6B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680" y="1173480"/>
                <a:ext cx="4716099" cy="5138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5C769218-E1A0-087B-4E1A-B6105DF265BC}"/>
                  </a:ext>
                </a:extLst>
              </p:cNvPr>
              <p:cNvSpPr txBox="1"/>
              <p:nvPr/>
            </p:nvSpPr>
            <p:spPr>
              <a:xfrm>
                <a:off x="1249680" y="1767799"/>
                <a:ext cx="9753600" cy="713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/>
                  <a:t>A linear subspace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𝔽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zh-CN" altLang="en-US" sz="2000" dirty="0"/>
                  <a:t> </a:t>
                </a:r>
                <a:r>
                  <a:rPr lang="en-US" altLang="zh-CN" sz="2000" dirty="0"/>
                  <a:t>contains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b="0" i="1" smtClean="0">
                        <a:latin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en-US" altLang="zh-CN" sz="2000" dirty="0"/>
                  <a:t> </a:t>
                </a:r>
                <a:r>
                  <a:rPr lang="en-US" altLang="zh-CN" sz="2000" dirty="0" err="1"/>
                  <a:t>iff</a:t>
                </a:r>
                <a:r>
                  <a:rPr lang="en-US" altLang="zh-CN" sz="2000" dirty="0"/>
                  <a:t> there exists a </a:t>
                </a:r>
                <a:r>
                  <a:rPr lang="en-US" altLang="zh-CN" sz="2000" b="1" dirty="0">
                    <a:solidFill>
                      <a:srgbClr val="FF0000"/>
                    </a:solidFill>
                  </a:rPr>
                  <a:t>non-zero</a:t>
                </a:r>
                <a:r>
                  <a:rPr lang="en-US" altLang="zh-CN" sz="2000" dirty="0"/>
                  <a:t> matrix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b="0" i="1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𝔽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⊗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zh-CN" altLang="en-US" sz="2000" dirty="0"/>
                  <a:t> </a:t>
                </a:r>
                <a:r>
                  <a:rPr lang="en-US" altLang="zh-CN" sz="2000" dirty="0"/>
                  <a:t>with the following form: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5C769218-E1A0-087B-4E1A-B6105DF26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680" y="1767799"/>
                <a:ext cx="9753600" cy="713400"/>
              </a:xfrm>
              <a:prstGeom prst="rect">
                <a:avLst/>
              </a:prstGeom>
              <a:blipFill>
                <a:blip r:embed="rId3"/>
                <a:stretch>
                  <a:fillRect l="-625" t="-4274" r="-1187" b="-145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>
            <a:extLst>
              <a:ext uri="{FF2B5EF4-FFF2-40B4-BE49-F238E27FC236}">
                <a16:creationId xmlns:a16="http://schemas.microsoft.com/office/drawing/2014/main" id="{2B0B9940-AC28-F8AF-CEFB-E49E22159731}"/>
              </a:ext>
            </a:extLst>
          </p:cNvPr>
          <p:cNvSpPr/>
          <p:nvPr/>
        </p:nvSpPr>
        <p:spPr>
          <a:xfrm>
            <a:off x="1729740" y="2636520"/>
            <a:ext cx="8999220" cy="17373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CB5EB0D-7160-CF03-6611-2D5DB2ADB5EB}"/>
                  </a:ext>
                </a:extLst>
              </p:cNvPr>
              <p:cNvSpPr txBox="1"/>
              <p:nvPr/>
            </p:nvSpPr>
            <p:spPr>
              <a:xfrm>
                <a:off x="1223010" y="3228201"/>
                <a:ext cx="480060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zh-CN" altLang="en-US" sz="36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CB5EB0D-7160-CF03-6611-2D5DB2ADB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010" y="3228201"/>
                <a:ext cx="480060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AEB2FE70-166B-A4D2-45C5-CE484810E4D8}"/>
                  </a:ext>
                </a:extLst>
              </p:cNvPr>
              <p:cNvSpPr txBox="1"/>
              <p:nvPr/>
            </p:nvSpPr>
            <p:spPr>
              <a:xfrm>
                <a:off x="6084570" y="2082522"/>
                <a:ext cx="480060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600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zh-CN" altLang="en-US" sz="36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AEB2FE70-166B-A4D2-45C5-CE484810E4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570" y="2082522"/>
                <a:ext cx="480060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423D2588-F257-AD5B-136E-4CF3F4899EE5}"/>
                  </a:ext>
                </a:extLst>
              </p:cNvPr>
              <p:cNvSpPr/>
              <p:nvPr/>
            </p:nvSpPr>
            <p:spPr>
              <a:xfrm>
                <a:off x="1729740" y="3228201"/>
                <a:ext cx="8972550" cy="37006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: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𝑈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423D2588-F257-AD5B-136E-4CF3F4899E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9740" y="3228201"/>
                <a:ext cx="8972550" cy="370068"/>
              </a:xfrm>
              <a:prstGeom prst="rect">
                <a:avLst/>
              </a:prstGeom>
              <a:blipFill>
                <a:blip r:embed="rId6"/>
                <a:stretch>
                  <a:fillRect b="-112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A44088A-F786-BD9D-200B-64CBA671242C}"/>
                  </a:ext>
                </a:extLst>
              </p:cNvPr>
              <p:cNvSpPr txBox="1"/>
              <p:nvPr/>
            </p:nvSpPr>
            <p:spPr>
              <a:xfrm>
                <a:off x="6435563" y="3828784"/>
                <a:ext cx="37592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𝑀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:,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sz="2400" dirty="0"/>
                  <a:t> for all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altLang="zh-CN" sz="2400" dirty="0"/>
                  <a:t> 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A44088A-F786-BD9D-200B-64CBA67124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5563" y="3828784"/>
                <a:ext cx="3759299" cy="461665"/>
              </a:xfrm>
              <a:prstGeom prst="rect">
                <a:avLst/>
              </a:prstGeom>
              <a:blipFill>
                <a:blip r:embed="rId7"/>
                <a:stretch>
                  <a:fillRect l="-487" t="-9211" b="-30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E3218CF-2763-3F51-C22A-7D00E12C393A}"/>
                  </a:ext>
                </a:extLst>
              </p:cNvPr>
              <p:cNvSpPr txBox="1"/>
              <p:nvPr/>
            </p:nvSpPr>
            <p:spPr>
              <a:xfrm>
                <a:off x="2495143" y="5658477"/>
                <a:ext cx="40604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Think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altLang="zh-CN" dirty="0"/>
                  <a:t> as uniform linear tests on </a:t>
                </a:r>
                <a:r>
                  <a:rPr lang="en-US" altLang="zh-CN" b="1" dirty="0">
                    <a:solidFill>
                      <a:srgbClr val="0070C0"/>
                    </a:solidFill>
                  </a:rPr>
                  <a:t>rows</a:t>
                </a:r>
                <a:endParaRPr lang="zh-CN" altLang="en-US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E3218CF-2763-3F51-C22A-7D00E12C3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143" y="5658477"/>
                <a:ext cx="4060407" cy="369332"/>
              </a:xfrm>
              <a:prstGeom prst="rect">
                <a:avLst/>
              </a:prstGeom>
              <a:blipFill>
                <a:blip r:embed="rId8"/>
                <a:stretch>
                  <a:fillRect l="-1201" t="-8197" r="-601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FBA3E43A-0529-3CC4-8C75-57B6B8D6EE97}"/>
              </a:ext>
            </a:extLst>
          </p:cNvPr>
          <p:cNvSpPr txBox="1"/>
          <p:nvPr/>
        </p:nvSpPr>
        <p:spPr>
          <a:xfrm>
            <a:off x="2352215" y="6027809"/>
            <a:ext cx="7077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Includes a variety of code properties like </a:t>
            </a:r>
            <a:r>
              <a:rPr lang="en-US" altLang="zh-CN" b="1" dirty="0">
                <a:solidFill>
                  <a:srgbClr val="FF0000"/>
                </a:solidFill>
              </a:rPr>
              <a:t>list-decoding, list-recovery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202D4A0-8DE7-C8E4-72A3-3B44D6A3CF71}"/>
                  </a:ext>
                </a:extLst>
              </p:cNvPr>
              <p:cNvSpPr txBox="1"/>
              <p:nvPr/>
            </p:nvSpPr>
            <p:spPr>
              <a:xfrm>
                <a:off x="5164784" y="3575246"/>
                <a:ext cx="64953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202D4A0-8DE7-C8E4-72A3-3B44D6A3CF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784" y="3575246"/>
                <a:ext cx="649537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C9C70788-EF0A-0121-49B8-7DB1B009B2B5}"/>
                  </a:ext>
                </a:extLst>
              </p:cNvPr>
              <p:cNvSpPr txBox="1"/>
              <p:nvPr/>
            </p:nvSpPr>
            <p:spPr>
              <a:xfrm>
                <a:off x="2495143" y="5312719"/>
                <a:ext cx="66383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Think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1" smtClean="0">
                        <a:latin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as a sequence of coordinate-wise linear tests on </a:t>
                </a:r>
                <a:r>
                  <a:rPr lang="en-US" altLang="zh-CN" b="1" dirty="0">
                    <a:solidFill>
                      <a:srgbClr val="0070C0"/>
                    </a:solidFill>
                  </a:rPr>
                  <a:t>columns</a:t>
                </a:r>
                <a:endParaRPr lang="zh-CN" altLang="en-US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C9C70788-EF0A-0121-49B8-7DB1B009B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143" y="5312719"/>
                <a:ext cx="6638356" cy="369332"/>
              </a:xfrm>
              <a:prstGeom prst="rect">
                <a:avLst/>
              </a:prstGeom>
              <a:blipFill>
                <a:blip r:embed="rId10"/>
                <a:stretch>
                  <a:fillRect l="-735" t="-10000" r="-735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09861BE2-05DC-2094-B17B-74DC44DC7735}"/>
                  </a:ext>
                </a:extLst>
              </p:cNvPr>
              <p:cNvSpPr/>
              <p:nvPr/>
            </p:nvSpPr>
            <p:spPr>
              <a:xfrm>
                <a:off x="3448974" y="2644529"/>
                <a:ext cx="649536" cy="173736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09861BE2-05DC-2094-B17B-74DC44DC77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8974" y="2644529"/>
                <a:ext cx="649536" cy="1737360"/>
              </a:xfrm>
              <a:prstGeom prst="rect">
                <a:avLst/>
              </a:prstGeom>
              <a:blipFill>
                <a:blip r:embed="rId11"/>
                <a:stretch>
                  <a:fillRect l="-148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659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  <p:bldP spid="7" grpId="0"/>
      <p:bldP spid="8" grpId="0"/>
      <p:bldP spid="9" grpId="0" animBg="1"/>
      <p:bldP spid="10" grpId="0"/>
      <p:bldP spid="11" grpId="0"/>
      <p:bldP spid="12" grpId="0"/>
      <p:bldP spid="13" grpId="0"/>
      <p:bldP spid="15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3BB1946-C440-461D-C0D9-E155C6065368}"/>
                  </a:ext>
                </a:extLst>
              </p:cNvPr>
              <p:cNvSpPr txBox="1"/>
              <p:nvPr/>
            </p:nvSpPr>
            <p:spPr>
              <a:xfrm>
                <a:off x="2604164" y="457200"/>
                <a:ext cx="5001562" cy="10483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altLang="zh-CN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p>
                            <m:sSupPr>
                              <m:ctrlP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𝔽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CN" sz="3200" b="0" i="1" dirty="0">
                  <a:latin typeface="Cambria Math" panose="02040503050406030204" pitchFamily="18" charset="0"/>
                </a:endParaRPr>
              </a:p>
              <a:p>
                <a:endParaRPr lang="en-US" altLang="zh-CN" sz="32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3BB1946-C440-461D-C0D9-E155C60653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4164" y="457200"/>
                <a:ext cx="5001562" cy="10483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DF61A9FD-3735-3141-63DB-CD5AE79A4367}"/>
                  </a:ext>
                </a:extLst>
              </p:cNvPr>
              <p:cNvSpPr txBox="1"/>
              <p:nvPr/>
            </p:nvSpPr>
            <p:spPr>
              <a:xfrm>
                <a:off x="2286000" y="1676400"/>
                <a:ext cx="7922362" cy="11304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600" dirty="0"/>
                  <a:t>Define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altLang="zh-CN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3600" b="0" i="1" smtClean="0">
                        <a:latin typeface="Cambria Math" panose="02040503050406030204" pitchFamily="18" charset="0"/>
                      </a:rPr>
                      <m:t>𝑚𝑖</m:t>
                    </m:r>
                    <m:sSub>
                      <m:sSubPr>
                        <m:ctrlP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3600" b="0" i="1" smtClean="0">
                                <a:latin typeface="Cambria Math" panose="02040503050406030204" pitchFamily="18" charset="0"/>
                              </a:rPr>
                              <m:t>𝔽</m:t>
                            </m:r>
                          </m:e>
                          <m:sup>
                            <m:r>
                              <a:rPr lang="en-US" altLang="zh-CN" sz="36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altLang="zh-CN" sz="3600" b="0" i="1" smtClean="0"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altLang="zh-CN" sz="36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p>
                        </m:sSup>
                      </m:sub>
                    </m:sSub>
                    <m:f>
                      <m:fPr>
                        <m:ctrlP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US" altLang="zh-CN" sz="36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3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36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zh-CN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36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</m:d>
                          </m:sup>
                          <m:e>
                            <m:r>
                              <a:rPr lang="en-US" altLang="zh-CN" sz="3600" b="0" i="1" smtClean="0">
                                <a:latin typeface="Cambria Math" panose="02040503050406030204" pitchFamily="18" charset="0"/>
                              </a:rPr>
                              <m:t>𝑟𝑎𝑛𝑘</m:t>
                            </m:r>
                            <m:d>
                              <m:dPr>
                                <m:ctrlPr>
                                  <a:rPr lang="en-US" altLang="zh-CN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sz="3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36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zh-CN" sz="36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36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d>
                          </m:e>
                        </m:nary>
                      </m:num>
                      <m:den>
                        <m:r>
                          <a:rPr lang="en-US" altLang="zh-CN" sz="3600" b="0" i="1" smtClean="0">
                            <a:latin typeface="Cambria Math" panose="02040503050406030204" pitchFamily="18" charset="0"/>
                          </a:rPr>
                          <m:t>𝑟𝑎𝑛𝑘</m:t>
                        </m:r>
                        <m:d>
                          <m:dPr>
                            <m:ctrlPr>
                              <a:rPr lang="en-US" altLang="zh-CN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36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</m:den>
                    </m:f>
                  </m:oMath>
                </a14:m>
                <a:endParaRPr lang="zh-CN" altLang="en-US" sz="36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DF61A9FD-3735-3141-63DB-CD5AE79A43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1676400"/>
                <a:ext cx="7922362" cy="1130438"/>
              </a:xfrm>
              <a:prstGeom prst="rect">
                <a:avLst/>
              </a:prstGeom>
              <a:blipFill>
                <a:blip r:embed="rId3"/>
                <a:stretch>
                  <a:fillRect l="-2308" b="-48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D045A91-84F6-52B2-F1E6-343CDC996C24}"/>
                  </a:ext>
                </a:extLst>
              </p:cNvPr>
              <p:cNvSpPr txBox="1"/>
              <p:nvPr/>
            </p:nvSpPr>
            <p:spPr>
              <a:xfrm>
                <a:off x="419100" y="3345180"/>
                <a:ext cx="10719601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dirty="0"/>
                  <a:t>Contribution of LMS25: </a:t>
                </a:r>
              </a:p>
              <a:p>
                <a:r>
                  <a:rPr lang="en-US" altLang="zh-CN" sz="2400" dirty="0"/>
                  <a:t>random linear codes and random Reed-Solomon codes (as linear subspaces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b="0" i="1" smtClean="0">
                        <a:latin typeface="Cambria Math" panose="02040503050406030204" pitchFamily="18" charset="0"/>
                      </a:rPr>
                      <m:t>U</m:t>
                    </m:r>
                  </m:oMath>
                </a14:m>
                <a:r>
                  <a:rPr lang="en-US" altLang="zh-CN" sz="2400" dirty="0"/>
                  <a:t>) </a:t>
                </a:r>
              </a:p>
              <a:p>
                <a:r>
                  <a:rPr lang="en-US" altLang="zh-CN" sz="2400" dirty="0"/>
                  <a:t>(do not) contain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b="0" i="1" smtClean="0">
                        <a:latin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zh-CN" altLang="en-US" sz="2400" dirty="0"/>
                  <a:t> </a:t>
                </a:r>
                <a:r>
                  <a:rPr lang="en-US" altLang="zh-CN" sz="2400" dirty="0"/>
                  <a:t>with high probability </a:t>
                </a:r>
                <a:r>
                  <a:rPr lang="en-US" altLang="zh-CN" sz="2400" dirty="0" err="1"/>
                  <a:t>iff</a:t>
                </a:r>
                <a:r>
                  <a:rPr lang="en-US" altLang="zh-CN" sz="2400" dirty="0"/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𝑑𝑖𝑚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d>
                  </m:oMath>
                </a14:m>
                <a:r>
                  <a:rPr lang="en-US" altLang="zh-CN" sz="2400" dirty="0"/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𝑑𝑖𝑚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d>
                  </m:oMath>
                </a14:m>
                <a:r>
                  <a:rPr lang="en-US" altLang="zh-CN" sz="2400" dirty="0"/>
                  <a:t>.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D045A91-84F6-52B2-F1E6-343CDC996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" y="3345180"/>
                <a:ext cx="10719601" cy="1200329"/>
              </a:xfrm>
              <a:prstGeom prst="rect">
                <a:avLst/>
              </a:prstGeom>
              <a:blipFill>
                <a:blip r:embed="rId4"/>
                <a:stretch>
                  <a:fillRect l="-910" t="-3553" b="-111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6EC7DFD9-29F7-BB56-C120-06F5F4B30A2F}"/>
                  </a:ext>
                </a:extLst>
              </p:cNvPr>
              <p:cNvSpPr/>
              <p:nvPr/>
            </p:nvSpPr>
            <p:spPr>
              <a:xfrm>
                <a:off x="571500" y="5090160"/>
                <a:ext cx="3619500" cy="883920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Local properties contained in random linear/RS codes with dimension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1" smtClean="0">
                        <a:latin typeface="Cambria Math" panose="02040503050406030204" pitchFamily="18" charset="0"/>
                      </a:rPr>
                      <m:t>r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6EC7DFD9-29F7-BB56-C120-06F5F4B30A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" y="5090160"/>
                <a:ext cx="3619500" cy="883920"/>
              </a:xfrm>
              <a:prstGeom prst="rect">
                <a:avLst/>
              </a:prstGeom>
              <a:blipFill>
                <a:blip r:embed="rId5"/>
                <a:stretch>
                  <a:fillRect t="-5479" b="-116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箭头: 左右 7">
            <a:extLst>
              <a:ext uri="{FF2B5EF4-FFF2-40B4-BE49-F238E27FC236}">
                <a16:creationId xmlns:a16="http://schemas.microsoft.com/office/drawing/2014/main" id="{8E145258-A341-0D0D-0C52-164CD5DCB4AC}"/>
              </a:ext>
            </a:extLst>
          </p:cNvPr>
          <p:cNvSpPr/>
          <p:nvPr/>
        </p:nvSpPr>
        <p:spPr>
          <a:xfrm>
            <a:off x="4411109" y="5242560"/>
            <a:ext cx="2842262" cy="579120"/>
          </a:xfrm>
          <a:prstGeom prst="left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LMS25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BDDC9072-4C12-67BB-8F18-2276E436E460}"/>
                  </a:ext>
                </a:extLst>
              </p:cNvPr>
              <p:cNvSpPr/>
              <p:nvPr/>
            </p:nvSpPr>
            <p:spPr>
              <a:xfrm>
                <a:off x="7397280" y="5151120"/>
                <a:ext cx="3619500" cy="883920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Local properties with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altLang="zh-CN" b="0" i="1" smtClean="0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BDDC9072-4C12-67BB-8F18-2276E436E4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7280" y="5151120"/>
                <a:ext cx="3619500" cy="8839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08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7D5961-354A-0056-5755-097EE8D78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06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Subspace Design Codes (GX13, GK16)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4350301-806A-2C85-73B4-1B31C0B240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097280"/>
                <a:ext cx="10515600" cy="507968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altLang="zh-CN" sz="2400" dirty="0"/>
              </a:p>
              <a:p>
                <a:r>
                  <a:rPr lang="en-US" altLang="zh-CN" sz="2400" dirty="0"/>
                  <a:t>SD codes are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altLang="zh-CN" sz="2400" dirty="0"/>
                  <a:t>-dimensional linear subspace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𝔽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𝑠𝑛</m:t>
                        </m:r>
                      </m:sup>
                    </m:sSup>
                  </m:oMath>
                </a14:m>
                <a:endParaRPr lang="en-US" altLang="zh-CN" sz="2400" i="1" dirty="0">
                  <a:latin typeface="Cambria Math" panose="02040503050406030204" pitchFamily="18" charset="0"/>
                </a:endParaRPr>
              </a:p>
              <a:p>
                <a:r>
                  <a:rPr lang="en-US" altLang="zh-CN" sz="2400" dirty="0"/>
                  <a:t>Let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altLang="zh-CN" sz="2400" dirty="0"/>
                  <a:t> be the </a:t>
                </a:r>
                <a:r>
                  <a:rPr lang="en-US" altLang="zh-CN" sz="2400" b="1" dirty="0">
                    <a:solidFill>
                      <a:srgbClr val="FF0000"/>
                    </a:solidFill>
                  </a:rPr>
                  <a:t>image</a:t>
                </a:r>
                <a:r>
                  <a:rPr lang="en-US" altLang="zh-CN" sz="2400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𝔽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𝔽</m:t>
                                </m:r>
                              </m:e>
                              <m:sup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zh-CN" sz="240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400" dirty="0"/>
                  <a:t> is a SD code </a:t>
                </a:r>
                <a:r>
                  <a:rPr lang="en-US" altLang="zh-CN" sz="2400" dirty="0" err="1"/>
                  <a:t>iff</a:t>
                </a:r>
                <a:r>
                  <a:rPr lang="en-US" altLang="zh-CN" sz="2400" dirty="0"/>
                  <a:t> for any subspace </a:t>
                </a:r>
                <a:br>
                  <a:rPr lang="en-US" altLang="zh-CN" sz="2400" dirty="0"/>
                </a:b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𝔽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altLang="zh-CN" sz="24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𝑑𝑖𝑚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altLang="zh-CN" sz="2400" i="1">
                        <a:latin typeface="Cambria Math" panose="02040503050406030204" pitchFamily="18" charset="0"/>
                      </a:rPr>
                      <m:t>≪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zh-CN" sz="2400" dirty="0"/>
                  <a:t>, there is</a:t>
                </a:r>
                <a:br>
                  <a:rPr lang="en-US" altLang="zh-CN" sz="2400" dirty="0"/>
                </a:b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𝑠</m:t>
                        </m:r>
                        <m:nary>
                          <m:naryPr>
                            <m:chr m:val="∑"/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𝑑𝑖𝑚</m:t>
                            </m:r>
                            <m:d>
                              <m:d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𝑘𝑒𝑟</m:t>
                                </m:r>
                                <m:sSub>
                                  <m:sSubPr>
                                    <m:ctrlPr>
                                      <a:rPr lang="en-US" altLang="zh-CN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altLang="zh-CN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∩</m:t>
                                </m:r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</m:d>
                          </m:e>
                        </m:nary>
                      </m:num>
                      <m:den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𝑑𝑖𝑚</m:t>
                        </m:r>
                        <m:d>
                          <m:d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</m:d>
                      </m:den>
                    </m:f>
                  </m:oMath>
                </a14:m>
                <a:endParaRPr lang="en-US" altLang="zh-CN" sz="2400" dirty="0"/>
              </a:p>
              <a:p>
                <a:r>
                  <a:rPr lang="en-US" altLang="zh-CN" sz="2400" dirty="0"/>
                  <a:t>Kernels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𝑘𝑒𝑟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/>
                  <a:t> are </a:t>
                </a:r>
                <a:r>
                  <a:rPr lang="en-US" altLang="zh-CN" sz="2400" b="1" dirty="0">
                    <a:solidFill>
                      <a:srgbClr val="FF0000"/>
                    </a:solidFill>
                  </a:rPr>
                  <a:t>spread out</a:t>
                </a:r>
                <a:r>
                  <a:rPr lang="en-US" altLang="zh-CN" sz="2400" dirty="0"/>
                  <a:t>, behave like </a:t>
                </a:r>
                <a:r>
                  <a:rPr lang="en-US" altLang="zh-CN" sz="2400" b="1" dirty="0">
                    <a:solidFill>
                      <a:srgbClr val="FF0000"/>
                    </a:solidFill>
                  </a:rPr>
                  <a:t>randomly chosen subspaces</a:t>
                </a:r>
              </a:p>
              <a:p>
                <a:r>
                  <a:rPr lang="en-US" altLang="zh-CN" sz="2400" dirty="0"/>
                  <a:t>Have explicit constructions such as </a:t>
                </a:r>
                <a:r>
                  <a:rPr lang="en-US" altLang="zh-CN" sz="2400" b="1" dirty="0">
                    <a:solidFill>
                      <a:schemeClr val="accent1"/>
                    </a:solidFill>
                  </a:rPr>
                  <a:t>folded RS codes </a:t>
                </a:r>
                <a:r>
                  <a:rPr lang="en-US" altLang="zh-CN" sz="2400" dirty="0"/>
                  <a:t>(GR06), </a:t>
                </a:r>
                <a:r>
                  <a:rPr lang="en-US" altLang="zh-CN" sz="2400" b="1" dirty="0">
                    <a:solidFill>
                      <a:schemeClr val="accent1"/>
                    </a:solidFill>
                  </a:rPr>
                  <a:t>multiplicity codes </a:t>
                </a:r>
                <a:r>
                  <a:rPr lang="en-US" altLang="zh-CN" sz="2400" dirty="0"/>
                  <a:t>(Kopparty14) and </a:t>
                </a:r>
                <a:r>
                  <a:rPr lang="en-US" altLang="zh-CN" sz="2400" b="1" dirty="0">
                    <a:solidFill>
                      <a:schemeClr val="accent1"/>
                    </a:solidFill>
                  </a:rPr>
                  <a:t>AEL codes </a:t>
                </a:r>
                <a:r>
                  <a:rPr lang="en-US" altLang="zh-CN" sz="2400" dirty="0"/>
                  <a:t>(GGH26).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4350301-806A-2C85-73B4-1B31C0B240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097280"/>
                <a:ext cx="10515600" cy="5079683"/>
              </a:xfrm>
              <a:blipFill>
                <a:blip r:embed="rId2"/>
                <a:stretch>
                  <a:fillRect l="-8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276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189F6EB-06BA-B6CB-C3B7-19EAF27BFAD4}"/>
                  </a:ext>
                </a:extLst>
              </p:cNvPr>
              <p:cNvSpPr txBox="1"/>
              <p:nvPr/>
            </p:nvSpPr>
            <p:spPr>
              <a:xfrm>
                <a:off x="1308503" y="373380"/>
                <a:ext cx="9576276" cy="11117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altLang="zh-CN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p>
                            <m:sSupPr>
                              <m:ctrlP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𝔽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CN" sz="3200" b="0" i="1" dirty="0">
                  <a:latin typeface="Cambria Math" panose="02040503050406030204" pitchFamily="18" charset="0"/>
                </a:endParaRPr>
              </a:p>
              <a:p>
                <a:r>
                  <a:rPr lang="en-US" altLang="zh-CN" sz="3200" dirty="0"/>
                  <a:t>s-copied:</a:t>
                </a:r>
                <a14:m>
                  <m:oMath xmlns:m="http://schemas.openxmlformats.org/officeDocument/2006/math">
                    <m:r>
                      <a:rPr lang="en-US" altLang="zh-CN" sz="32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3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1,1</m:t>
                            </m:r>
                          </m:sub>
                        </m:sSub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,...,</m:t>
                        </m:r>
                        <m:sSub>
                          <m:sSub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s</m:t>
                            </m:r>
                          </m:sub>
                        </m:sSub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,1</m:t>
                            </m:r>
                          </m:sub>
                        </m:sSub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,...,</m:t>
                        </m:r>
                        <m:sSub>
                          <m:sSub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s</m:t>
                            </m:r>
                          </m:sub>
                        </m:sSub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𝔽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b</m:t>
                            </m:r>
                          </m:sup>
                        </m:sSup>
                      </m:e>
                    </m:d>
                  </m:oMath>
                </a14:m>
                <a:endParaRPr lang="en-US" altLang="zh-CN" sz="32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189F6EB-06BA-B6CB-C3B7-19EAF27BFA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8503" y="373380"/>
                <a:ext cx="9576276" cy="1111715"/>
              </a:xfrm>
              <a:prstGeom prst="rect">
                <a:avLst/>
              </a:prstGeom>
              <a:blipFill>
                <a:blip r:embed="rId2"/>
                <a:stretch>
                  <a:fillRect l="-2610" b="-191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508D1E0-55C4-8E67-EDA3-DF7BBCF9F6BF}"/>
                  </a:ext>
                </a:extLst>
              </p:cNvPr>
              <p:cNvSpPr txBox="1"/>
              <p:nvPr/>
            </p:nvSpPr>
            <p:spPr>
              <a:xfrm>
                <a:off x="2080259" y="1485095"/>
                <a:ext cx="7848600" cy="9501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𝑚𝑖</m:t>
                      </m:r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𝔽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</m:sSup>
                        </m:sub>
                      </m:sSub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d>
                            </m:sup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𝑟𝑎𝑛𝑘</m:t>
                              </m:r>
                              <m:d>
                                <m:dPr>
                                  <m:ctrlP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d>
                            </m:e>
                          </m:nary>
                        </m:num>
                        <m:den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𝑟𝑎𝑛𝑘</m:t>
                          </m:r>
                          <m:d>
                            <m:d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508D1E0-55C4-8E67-EDA3-DF7BBCF9F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259" y="1485095"/>
                <a:ext cx="7848600" cy="9501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605B7BAF-AFA8-A479-4A44-896478939DB4}"/>
                  </a:ext>
                </a:extLst>
              </p:cNvPr>
              <p:cNvSpPr txBox="1"/>
              <p:nvPr/>
            </p:nvSpPr>
            <p:spPr>
              <a:xfrm>
                <a:off x="4507033" y="2435227"/>
                <a:ext cx="2995051" cy="541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𝑠</m:t>
                      </m:r>
                      <m:sSup>
                        <m:sSupPr>
                          <m:ctrlPr>
                            <a:rPr lang="en-US" altLang="zh-CN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altLang="zh-CN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</m:d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p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605B7BAF-AFA8-A479-4A44-896478939D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033" y="2435227"/>
                <a:ext cx="2995051" cy="541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D56F9C2-F1DB-5B0B-8DD1-A9FC1421CD91}"/>
                  </a:ext>
                </a:extLst>
              </p:cNvPr>
              <p:cNvSpPr txBox="1"/>
              <p:nvPr/>
            </p:nvSpPr>
            <p:spPr>
              <a:xfrm>
                <a:off x="899160" y="2976337"/>
                <a:ext cx="7491218" cy="15946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dirty="0">
                    <a:solidFill>
                      <a:srgbClr val="FF0000"/>
                    </a:solidFill>
                  </a:rPr>
                  <a:t>Contribution of this paper: </a:t>
                </a:r>
              </a:p>
              <a:p>
                <a:r>
                  <a:rPr lang="en-US" altLang="zh-CN" sz="2400" dirty="0"/>
                  <a:t>For large enough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b="0" i="1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altLang="zh-CN" sz="2400" dirty="0"/>
                  <a:t>, explicit SD codes</a:t>
                </a:r>
              </a:p>
              <a:p>
                <a:r>
                  <a:rPr lang="en-US" altLang="zh-CN" sz="2400" dirty="0"/>
                  <a:t>(as linear subspaces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𝔽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𝑠𝑛</m:t>
                        </m:r>
                      </m:sup>
                    </m:sSup>
                  </m:oMath>
                </a14:m>
                <a:r>
                  <a:rPr lang="en-US" altLang="zh-CN" sz="2400" dirty="0"/>
                  <a:t>)  (do not) contain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altLang="zh-CN" sz="2400" dirty="0"/>
                  <a:t> </a:t>
                </a:r>
                <a:r>
                  <a:rPr lang="en-US" altLang="zh-CN" sz="2400" dirty="0" err="1"/>
                  <a:t>iff</a:t>
                </a:r>
                <a:r>
                  <a:rPr lang="en-US" altLang="zh-CN" sz="2400" dirty="0"/>
                  <a:t> </a:t>
                </a:r>
              </a:p>
              <a:p>
                <a:r>
                  <a:rPr lang="en-US" altLang="zh-CN" sz="2400" dirty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𝑑𝑖𝑚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2400" b="0" i="1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altLang="zh-CN" sz="2400" dirty="0"/>
                  <a:t>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𝑑𝑖𝑚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2400" b="0" i="1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altLang="zh-CN" sz="2400" dirty="0"/>
                  <a:t>.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D56F9C2-F1DB-5B0B-8DD1-A9FC1421C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60" y="2976337"/>
                <a:ext cx="7491218" cy="1594667"/>
              </a:xfrm>
              <a:prstGeom prst="rect">
                <a:avLst/>
              </a:prstGeom>
              <a:blipFill>
                <a:blip r:embed="rId5"/>
                <a:stretch>
                  <a:fillRect l="-1303" t="-2672" b="-80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50B3B0D7-CF38-C76C-E403-44262AFD3B63}"/>
                  </a:ext>
                </a:extLst>
              </p:cNvPr>
              <p:cNvSpPr/>
              <p:nvPr/>
            </p:nvSpPr>
            <p:spPr>
              <a:xfrm>
                <a:off x="792480" y="4571004"/>
                <a:ext cx="3619500" cy="883920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Local properties contained in random linear/RS codes with dimension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1" smtClean="0">
                        <a:latin typeface="Cambria Math" panose="02040503050406030204" pitchFamily="18" charset="0"/>
                      </a:rPr>
                      <m:t>r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50B3B0D7-CF38-C76C-E403-44262AFD3B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0" y="4571004"/>
                <a:ext cx="3619500" cy="883920"/>
              </a:xfrm>
              <a:prstGeom prst="rect">
                <a:avLst/>
              </a:prstGeom>
              <a:blipFill>
                <a:blip r:embed="rId6"/>
                <a:stretch>
                  <a:fillRect t="-5479" b="-116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箭头: 左右 11">
            <a:extLst>
              <a:ext uri="{FF2B5EF4-FFF2-40B4-BE49-F238E27FC236}">
                <a16:creationId xmlns:a16="http://schemas.microsoft.com/office/drawing/2014/main" id="{C9635B49-7146-6371-04CD-5FC6E2487FB3}"/>
              </a:ext>
            </a:extLst>
          </p:cNvPr>
          <p:cNvSpPr/>
          <p:nvPr/>
        </p:nvSpPr>
        <p:spPr>
          <a:xfrm>
            <a:off x="4555889" y="4662444"/>
            <a:ext cx="2842262" cy="579120"/>
          </a:xfrm>
          <a:prstGeom prst="left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LMS25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AE019DC9-AFC9-C258-E457-3F2BE371E3E4}"/>
                  </a:ext>
                </a:extLst>
              </p:cNvPr>
              <p:cNvSpPr/>
              <p:nvPr/>
            </p:nvSpPr>
            <p:spPr>
              <a:xfrm>
                <a:off x="7542060" y="4571004"/>
                <a:ext cx="3619500" cy="883920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Local properties with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altLang="zh-CN" b="0" i="1" smtClean="0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AE019DC9-AFC9-C258-E457-3F2BE371E3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2060" y="4571004"/>
                <a:ext cx="3619500" cy="8839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844724B3-EE7C-0970-FB86-201088CB6498}"/>
                  </a:ext>
                </a:extLst>
              </p:cNvPr>
              <p:cNvSpPr/>
              <p:nvPr/>
            </p:nvSpPr>
            <p:spPr>
              <a:xfrm>
                <a:off x="3535680" y="6018804"/>
                <a:ext cx="4663440" cy="75438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s-copied Local properties contained in explicit SD codes with dimension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1" smtClean="0">
                        <a:latin typeface="Cambria Math" panose="02040503050406030204" pitchFamily="18" charset="0"/>
                      </a:rPr>
                      <m:t>sr</m:t>
                    </m:r>
                  </m:oMath>
                </a14:m>
                <a:r>
                  <a:rPr lang="en-US" altLang="zh-CN" dirty="0"/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844724B3-EE7C-0970-FB86-201088CB64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5680" y="6018804"/>
                <a:ext cx="4663440" cy="754380"/>
              </a:xfrm>
              <a:prstGeom prst="rect">
                <a:avLst/>
              </a:prstGeom>
              <a:blipFill>
                <a:blip r:embed="rId8"/>
                <a:stretch>
                  <a:fillRect b="-48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箭头: 上下 15">
            <a:extLst>
              <a:ext uri="{FF2B5EF4-FFF2-40B4-BE49-F238E27FC236}">
                <a16:creationId xmlns:a16="http://schemas.microsoft.com/office/drawing/2014/main" id="{AB98DB4C-7369-FFBA-DC70-C5C1F849668A}"/>
              </a:ext>
            </a:extLst>
          </p:cNvPr>
          <p:cNvSpPr/>
          <p:nvPr/>
        </p:nvSpPr>
        <p:spPr>
          <a:xfrm>
            <a:off x="5707380" y="5150124"/>
            <a:ext cx="617220" cy="868680"/>
          </a:xfrm>
          <a:prstGeom prst="up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D4CF6F9-CA3A-BF0E-322C-C1ACAE033D1F}"/>
              </a:ext>
            </a:extLst>
          </p:cNvPr>
          <p:cNvSpPr txBox="1"/>
          <p:nvPr/>
        </p:nvSpPr>
        <p:spPr>
          <a:xfrm>
            <a:off x="5454778" y="5399798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This work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1" grpId="0" animBg="1"/>
      <p:bldP spid="12" grpId="0" animBg="1"/>
      <p:bldP spid="13" grpId="0" animBg="1"/>
      <p:bldP spid="15" grpId="0" animBg="1"/>
      <p:bldP spid="16" grpId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E66772-35BB-ECD3-3660-074F8909A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5975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Applications in </a:t>
            </a:r>
            <a:r>
              <a:rPr lang="en-US" altLang="zh-CN" sz="2400" b="1" dirty="0">
                <a:solidFill>
                  <a:schemeClr val="accent2"/>
                </a:solidFill>
              </a:rPr>
              <a:t>explicit constructions </a:t>
            </a:r>
            <a:r>
              <a:rPr lang="en-US" altLang="zh-CN" sz="2400" dirty="0"/>
              <a:t>(in coding theory)</a:t>
            </a:r>
            <a:endParaRPr lang="zh-CN" altLang="en-US" sz="24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24DA13-21E6-3579-4FE1-96461E1BE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1100"/>
            <a:ext cx="10515600" cy="4995863"/>
          </a:xfrm>
        </p:spPr>
        <p:txBody>
          <a:bodyPr>
            <a:noAutofit/>
          </a:bodyPr>
          <a:lstStyle/>
          <a:p>
            <a:r>
              <a:rPr lang="en-US" altLang="zh-CN" dirty="0"/>
              <a:t>In terms of </a:t>
            </a:r>
            <a:r>
              <a:rPr lang="en-US" altLang="zh-CN" b="1" dirty="0">
                <a:solidFill>
                  <a:schemeClr val="accent2"/>
                </a:solidFill>
              </a:rPr>
              <a:t>list-recoverability</a:t>
            </a:r>
            <a:r>
              <a:rPr lang="en-US" altLang="zh-CN" dirty="0"/>
              <a:t>, explicit SD codes are no worse than random linear codes and random RS codes (</a:t>
            </a:r>
            <a:r>
              <a:rPr lang="en-US" altLang="zh-CN" dirty="0">
                <a:solidFill>
                  <a:srgbClr val="FF0000"/>
                </a:solidFill>
              </a:rPr>
              <a:t>directly by this work</a:t>
            </a:r>
            <a:r>
              <a:rPr lang="en-US" altLang="zh-CN" dirty="0"/>
              <a:t>), thus gives the </a:t>
            </a:r>
            <a:r>
              <a:rPr lang="en-US" altLang="zh-CN" b="1" dirty="0" err="1">
                <a:solidFill>
                  <a:schemeClr val="accent2"/>
                </a:solidFill>
              </a:rPr>
              <a:t>derandomization</a:t>
            </a:r>
            <a:r>
              <a:rPr lang="en-US" altLang="zh-CN" dirty="0"/>
              <a:t> of random linear/RS codes. (</a:t>
            </a:r>
            <a:r>
              <a:rPr lang="en-US" altLang="zh-CN" b="1" dirty="0">
                <a:solidFill>
                  <a:schemeClr val="accent1"/>
                </a:solidFill>
              </a:rPr>
              <a:t>random linear/RS to SD</a:t>
            </a:r>
            <a:r>
              <a:rPr lang="en-US" altLang="zh-CN" dirty="0"/>
              <a:t>)</a:t>
            </a:r>
          </a:p>
          <a:p>
            <a:r>
              <a:rPr lang="en-US" altLang="zh-CN" dirty="0"/>
              <a:t>After </a:t>
            </a:r>
            <a:r>
              <a:rPr lang="en-US" altLang="zh-CN" dirty="0">
                <a:solidFill>
                  <a:schemeClr val="accent6"/>
                </a:solidFill>
              </a:rPr>
              <a:t>BCDZ26b </a:t>
            </a:r>
            <a:r>
              <a:rPr lang="en-US" altLang="zh-CN" dirty="0"/>
              <a:t>computed the nearly-optimal list-recoverability of SD codes, the equivalence in </a:t>
            </a:r>
            <a:r>
              <a:rPr lang="en-US" altLang="zh-CN" dirty="0">
                <a:solidFill>
                  <a:srgbClr val="FF0000"/>
                </a:solidFill>
              </a:rPr>
              <a:t>this work </a:t>
            </a:r>
            <a:r>
              <a:rPr lang="en-US" altLang="zh-CN" dirty="0"/>
              <a:t>transfers the same result to random linear/RS codes. (</a:t>
            </a:r>
            <a:r>
              <a:rPr lang="en-US" altLang="zh-CN" b="1" dirty="0">
                <a:solidFill>
                  <a:schemeClr val="accent4"/>
                </a:solidFill>
              </a:rPr>
              <a:t>SD to random linear/RS</a:t>
            </a:r>
            <a:r>
              <a:rPr lang="en-US" altLang="zh-CN" dirty="0"/>
              <a:t>)</a:t>
            </a:r>
          </a:p>
          <a:p>
            <a:r>
              <a:rPr lang="en-US" altLang="zh-CN" dirty="0"/>
              <a:t>In </a:t>
            </a:r>
            <a:r>
              <a:rPr lang="en-US" altLang="zh-CN" dirty="0">
                <a:solidFill>
                  <a:schemeClr val="accent6"/>
                </a:solidFill>
              </a:rPr>
              <a:t>GG26, </a:t>
            </a:r>
            <a:r>
              <a:rPr lang="en-US" altLang="zh-CN" dirty="0"/>
              <a:t>the authors first show that SD codes have optimal proximity gap, and then use </a:t>
            </a:r>
            <a:r>
              <a:rPr lang="en-US" altLang="zh-CN" dirty="0">
                <a:solidFill>
                  <a:srgbClr val="FF0000"/>
                </a:solidFill>
              </a:rPr>
              <a:t>this work </a:t>
            </a:r>
            <a:r>
              <a:rPr lang="en-US" altLang="zh-CN" dirty="0"/>
              <a:t>to get the same result to random linear/RS codes. (</a:t>
            </a:r>
            <a:r>
              <a:rPr lang="en-US" altLang="zh-CN" b="1" dirty="0">
                <a:solidFill>
                  <a:schemeClr val="accent4"/>
                </a:solidFill>
              </a:rPr>
              <a:t>SD to random linear/RS</a:t>
            </a:r>
            <a:r>
              <a:rPr lang="en-US" altLang="zh-CN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4400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0000BF-D6DF-A08F-AD3C-782D2F2B8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8795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Applications in algorithm design (</a:t>
            </a:r>
            <a:r>
              <a:rPr lang="en-US" altLang="zh-CN" sz="2400" dirty="0" err="1"/>
              <a:t>derandomization</a:t>
            </a:r>
            <a:r>
              <a:rPr lang="en-US" altLang="zh-CN" sz="2400" dirty="0"/>
              <a:t>)</a:t>
            </a:r>
            <a:endParaRPr lang="zh-CN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867A654-200E-B2C4-33F9-0AB63CBBC688}"/>
                  </a:ext>
                </a:extLst>
              </p:cNvPr>
              <p:cNvSpPr txBox="1"/>
              <p:nvPr/>
            </p:nvSpPr>
            <p:spPr>
              <a:xfrm>
                <a:off x="838200" y="960120"/>
                <a:ext cx="100993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dirty="0"/>
                  <a:t>Given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zh-CN" altLang="en-US" sz="2000" dirty="0"/>
                  <a:t> </a:t>
                </a:r>
                <a:r>
                  <a:rPr lang="en-US" altLang="zh-CN" sz="2000" dirty="0"/>
                  <a:t>and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altLang="zh-CN" sz="2000" dirty="0"/>
                  <a:t>, there is a deterministic polytime algorithm to decide whether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zh-CN" altLang="en-US" sz="2000" dirty="0"/>
                  <a:t> </a:t>
                </a:r>
                <a:r>
                  <a:rPr lang="en-US" altLang="zh-CN" sz="2000" dirty="0"/>
                  <a:t>contains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867A654-200E-B2C4-33F9-0AB63CBBC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960120"/>
                <a:ext cx="10099368" cy="400110"/>
              </a:xfrm>
              <a:prstGeom prst="rect">
                <a:avLst/>
              </a:prstGeom>
              <a:blipFill>
                <a:blip r:embed="rId2"/>
                <a:stretch>
                  <a:fillRect l="-664" t="-9231" b="-261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04CFCD21-58F9-E319-A675-5922AA070DB6}"/>
              </a:ext>
            </a:extLst>
          </p:cNvPr>
          <p:cNvSpPr/>
          <p:nvPr/>
        </p:nvSpPr>
        <p:spPr>
          <a:xfrm>
            <a:off x="1668780" y="2080260"/>
            <a:ext cx="8999220" cy="17373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E9281CB1-B6B3-77CB-1E38-528F6B639B9A}"/>
                  </a:ext>
                </a:extLst>
              </p:cNvPr>
              <p:cNvSpPr txBox="1"/>
              <p:nvPr/>
            </p:nvSpPr>
            <p:spPr>
              <a:xfrm>
                <a:off x="1162050" y="2671941"/>
                <a:ext cx="480060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3600" b="0" i="1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zh-CN" altLang="en-US" sz="36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E9281CB1-B6B3-77CB-1E38-528F6B639B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050" y="2671941"/>
                <a:ext cx="480060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4BA38F13-3082-1233-DCAE-B416B3ADC5F3}"/>
                  </a:ext>
                </a:extLst>
              </p:cNvPr>
              <p:cNvSpPr/>
              <p:nvPr/>
            </p:nvSpPr>
            <p:spPr>
              <a:xfrm>
                <a:off x="1668780" y="2671941"/>
                <a:ext cx="8972550" cy="37006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: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𝑈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4BA38F13-3082-1233-DCAE-B416B3ADC5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8780" y="2671941"/>
                <a:ext cx="8972550" cy="370068"/>
              </a:xfrm>
              <a:prstGeom prst="rect">
                <a:avLst/>
              </a:prstGeom>
              <a:blipFill>
                <a:blip r:embed="rId4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876FFA3-5ADC-9B41-3C6B-4E30F31E1CAB}"/>
                  </a:ext>
                </a:extLst>
              </p:cNvPr>
              <p:cNvSpPr txBox="1"/>
              <p:nvPr/>
            </p:nvSpPr>
            <p:spPr>
              <a:xfrm>
                <a:off x="3032760" y="4093457"/>
                <a:ext cx="37592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𝑀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:,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sz="2400" dirty="0"/>
                  <a:t> for all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altLang="zh-CN" sz="2400" dirty="0"/>
                  <a:t> 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876FFA3-5ADC-9B41-3C6B-4E30F31E1C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760" y="4093457"/>
                <a:ext cx="3759299" cy="461665"/>
              </a:xfrm>
              <a:prstGeom prst="rect">
                <a:avLst/>
              </a:prstGeom>
              <a:blipFill>
                <a:blip r:embed="rId5"/>
                <a:stretch>
                  <a:fillRect l="-487" t="-9211" b="-30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C552687-3FE8-B792-6DBD-C9B91A4623E4}"/>
                  </a:ext>
                </a:extLst>
              </p:cNvPr>
              <p:cNvSpPr txBox="1"/>
              <p:nvPr/>
            </p:nvSpPr>
            <p:spPr>
              <a:xfrm>
                <a:off x="6015990" y="1507004"/>
                <a:ext cx="480060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3600" b="0" i="1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zh-CN" altLang="en-US" sz="36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C552687-3FE8-B792-6DBD-C9B91A4623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990" y="1507004"/>
                <a:ext cx="480060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B5073A66-B73B-EA2E-2534-5D50FEB04EC9}"/>
                  </a:ext>
                </a:extLst>
              </p:cNvPr>
              <p:cNvSpPr/>
              <p:nvPr/>
            </p:nvSpPr>
            <p:spPr>
              <a:xfrm>
                <a:off x="175260" y="4800600"/>
                <a:ext cx="6050280" cy="1836420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Whether there is non-trivial solution to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en-US" altLang="zh-CN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⊥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,: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S" altLang="zh-CN" dirty="0"/>
              </a:p>
              <a:p>
                <a:pPr algn="ctr"/>
                <a:endParaRPr lang="en-US" altLang="zh-CN" dirty="0"/>
              </a:p>
              <a:p>
                <a:pPr algn="ctr"/>
                <a:r>
                  <a:rPr lang="en-US" altLang="zh-CN" dirty="0">
                    <a:solidFill>
                      <a:srgbClr val="FF0000"/>
                    </a:solidFill>
                  </a:rPr>
                  <a:t>These are all linear constraints, so it suffices to check whether the corresponding linear-system matrix is full-rank</a:t>
                </a:r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B5073A66-B73B-EA2E-2534-5D50FEB04E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" y="4800600"/>
                <a:ext cx="6050280" cy="1836420"/>
              </a:xfrm>
              <a:prstGeom prst="rect">
                <a:avLst/>
              </a:prstGeom>
              <a:blipFill>
                <a:blip r:embed="rId7"/>
                <a:stretch>
                  <a:fillRect l="-705" r="-604" b="-23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04BAC4E-54FF-231A-4F8A-5211FB01BFB2}"/>
                  </a:ext>
                </a:extLst>
              </p:cNvPr>
              <p:cNvSpPr txBox="1"/>
              <p:nvPr/>
            </p:nvSpPr>
            <p:spPr>
              <a:xfrm>
                <a:off x="6545580" y="4970801"/>
                <a:ext cx="53377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Ber84, Csa76: Computing rank is in uniform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04BAC4E-54FF-231A-4F8A-5211FB01B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5580" y="4970801"/>
                <a:ext cx="5337714" cy="369332"/>
              </a:xfrm>
              <a:prstGeom prst="rect">
                <a:avLst/>
              </a:prstGeom>
              <a:blipFill>
                <a:blip r:embed="rId8"/>
                <a:stretch>
                  <a:fillRect l="-1029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82DAF028-B0CA-9669-756F-88E70C404705}"/>
                  </a:ext>
                </a:extLst>
              </p:cNvPr>
              <p:cNvSpPr txBox="1"/>
              <p:nvPr/>
            </p:nvSpPr>
            <p:spPr>
              <a:xfrm>
                <a:off x="6496050" y="5778551"/>
                <a:ext cx="52259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This task is in uniform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(Observed in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CGGRT26</a:t>
                </a:r>
                <a:r>
                  <a:rPr lang="en-US" altLang="zh-CN" dirty="0"/>
                  <a:t>)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82DAF028-B0CA-9669-756F-88E70C4047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6050" y="5778551"/>
                <a:ext cx="5225982" cy="369332"/>
              </a:xfrm>
              <a:prstGeom prst="rect">
                <a:avLst/>
              </a:prstGeom>
              <a:blipFill>
                <a:blip r:embed="rId9"/>
                <a:stretch>
                  <a:fillRect l="-1050" t="-9836" r="-350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E6E356DC-6E9A-DC1D-92EE-27F338B4BE24}"/>
                  </a:ext>
                </a:extLst>
              </p:cNvPr>
              <p:cNvSpPr/>
              <p:nvPr/>
            </p:nvSpPr>
            <p:spPr>
              <a:xfrm>
                <a:off x="3379606" y="2080260"/>
                <a:ext cx="649536" cy="173736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E6E356DC-6E9A-DC1D-92EE-27F338B4BE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606" y="2080260"/>
                <a:ext cx="649536" cy="1737360"/>
              </a:xfrm>
              <a:prstGeom prst="rect">
                <a:avLst/>
              </a:prstGeom>
              <a:blipFill>
                <a:blip r:embed="rId10"/>
                <a:stretch>
                  <a:fillRect l="-13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779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6" grpId="0"/>
      <p:bldP spid="7" grpId="0" animBg="1"/>
      <p:bldP spid="8" grpId="0"/>
      <p:bldP spid="9" grpId="0"/>
      <p:bldP spid="10" grpId="0" animBg="1"/>
      <p:bldP spid="11" grpId="0"/>
      <p:bldP spid="12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3ABB59-FB52-1854-5198-1BD10499F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3575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Graph rigidity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0869512-88DE-9144-6529-B0E2C4DE7A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10641"/>
                <a:ext cx="10515600" cy="1699260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400" dirty="0"/>
                  <a:t>For an undirected connected graph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altLang="zh-CN" sz="2400" dirty="0"/>
                  <a:t>, its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altLang="zh-CN" sz="2400" dirty="0"/>
                  <a:t>-dimensional embedding is a realization that assigns a point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b="0" i="0" smtClean="0">
                            <a:latin typeface="Cambria Math" panose="02040503050406030204" pitchFamily="18" charset="0"/>
                          </a:rPr>
                          <m:t>v</m:t>
                        </m:r>
                      </m:sub>
                    </m:sSub>
                    <m:r>
                      <a:rPr lang="en-US" altLang="zh-CN" sz="2400" b="0" i="0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zh-CN" altLang="en-US" sz="2400" dirty="0"/>
                  <a:t> </a:t>
                </a:r>
                <a:r>
                  <a:rPr lang="en-US" altLang="zh-CN" sz="2400" dirty="0"/>
                  <a:t>to each vertex.</a:t>
                </a:r>
              </a:p>
              <a:p>
                <a:r>
                  <a:rPr lang="en-US" altLang="zh-CN" sz="2400" dirty="0"/>
                  <a:t>A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altLang="zh-CN" sz="2400" dirty="0"/>
                  <a:t>-dimensional embedding of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zh-CN" altLang="en-US" sz="2400" dirty="0"/>
                  <a:t> </a:t>
                </a:r>
                <a:r>
                  <a:rPr lang="en-US" altLang="zh-CN" sz="2400" dirty="0"/>
                  <a:t>is rigid if there is no </a:t>
                </a:r>
                <a:r>
                  <a:rPr lang="en-US" altLang="zh-CN" sz="2400" b="1" dirty="0">
                    <a:solidFill>
                      <a:srgbClr val="FF0000"/>
                    </a:solidFill>
                  </a:rPr>
                  <a:t>non-trivial</a:t>
                </a:r>
                <a:r>
                  <a:rPr lang="en-US" altLang="zh-CN" sz="2400" dirty="0"/>
                  <a:t> continuous movement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lit/>
                          </m:rPr>
                          <a:rPr lang="en-US" altLang="zh-CN" sz="2400" b="0" i="0" smtClean="0"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US" altLang="zh-CN" sz="2400" b="0" i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v</m:t>
                        </m:r>
                      </m:sub>
                    </m:sSub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lit/>
                          </m:r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</m:oMath>
                </a14:m>
                <a:r>
                  <a:rPr lang="zh-CN" altLang="en-US" sz="2400" dirty="0"/>
                  <a:t> </a:t>
                </a:r>
                <a:r>
                  <a:rPr lang="en-US" altLang="zh-CN" sz="2400" dirty="0"/>
                  <a:t>so that all edges’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/>
                  <a:t>-lengths are </a:t>
                </a:r>
                <a:r>
                  <a:rPr lang="en-US" altLang="zh-CN" sz="2400" b="1" dirty="0">
                    <a:solidFill>
                      <a:srgbClr val="0070C0"/>
                    </a:solidFill>
                  </a:rPr>
                  <a:t>preserved</a:t>
                </a:r>
                <a:r>
                  <a:rPr lang="en-US" altLang="zh-CN" sz="2400" dirty="0"/>
                  <a:t>.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0869512-88DE-9144-6529-B0E2C4DE7A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10641"/>
                <a:ext cx="10515600" cy="1699260"/>
              </a:xfrm>
              <a:blipFill>
                <a:blip r:embed="rId2"/>
                <a:stretch>
                  <a:fillRect l="-812" t="-4659" r="-14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3BBDDE1F-E0CF-FF6B-344F-4A938D918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5922" y="2939809"/>
            <a:ext cx="2381250" cy="19621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C8B3349-0B44-5779-2F00-FFD408AD4779}"/>
                  </a:ext>
                </a:extLst>
              </p:cNvPr>
              <p:cNvSpPr txBox="1"/>
              <p:nvPr/>
            </p:nvSpPr>
            <p:spPr>
              <a:xfrm>
                <a:off x="2507768" y="4760332"/>
                <a:ext cx="71764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altLang="zh-CN" sz="2000" dirty="0"/>
                  <a:t> is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altLang="zh-CN" sz="2000" dirty="0"/>
                  <a:t>-rigid </a:t>
                </a:r>
                <a:r>
                  <a:rPr lang="en-US" altLang="zh-CN" sz="2000" dirty="0" err="1"/>
                  <a:t>iff</a:t>
                </a:r>
                <a:r>
                  <a:rPr lang="en-US" altLang="zh-CN" sz="2000" dirty="0"/>
                  <a:t> it has a rigid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altLang="zh-CN" sz="2000" dirty="0"/>
                  <a:t>-dimensional embedding 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C8B3349-0B44-5779-2F00-FFD408AD47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7768" y="4760332"/>
                <a:ext cx="7176464" cy="400110"/>
              </a:xfrm>
              <a:prstGeom prst="rect">
                <a:avLst/>
              </a:prstGeom>
              <a:blipFill>
                <a:blip r:embed="rId4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4FFC0F67-3103-BCFB-6CCE-DACB0BC2F185}"/>
                  </a:ext>
                </a:extLst>
              </p:cNvPr>
              <p:cNvSpPr/>
              <p:nvPr/>
            </p:nvSpPr>
            <p:spPr>
              <a:xfrm>
                <a:off x="599090" y="5290908"/>
                <a:ext cx="10934962" cy="1240219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Task: Given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altLang="zh-CN" dirty="0"/>
                  <a:t>, decide whether it is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altLang="zh-CN" dirty="0"/>
                  <a:t>-rigid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altLang="zh-CN" dirty="0"/>
                  <a:t>: Known as Laman graphs (classic)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altLang="zh-CN" dirty="0"/>
                  <a:t>: Grand open problem in math. (posed by Maxwell 1864)</a:t>
                </a: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4FFC0F67-3103-BCFB-6CCE-DACB0BC2F1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090" y="5290908"/>
                <a:ext cx="10934962" cy="12402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277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1323</Words>
  <Application>Microsoft Office PowerPoint</Application>
  <PresentationFormat>宽屏</PresentationFormat>
  <Paragraphs>119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8" baseType="lpstr">
      <vt:lpstr>等线</vt:lpstr>
      <vt:lpstr>等线 Light</vt:lpstr>
      <vt:lpstr>Arial</vt:lpstr>
      <vt:lpstr>Cambria Math</vt:lpstr>
      <vt:lpstr>Office 主题​​</vt:lpstr>
      <vt:lpstr>From Random to Explicit via Subspace Designs With Applications to Local Properties and Matroids</vt:lpstr>
      <vt:lpstr>PowerPoint 演示文稿</vt:lpstr>
      <vt:lpstr>Local Properties (Levi-Mosheiff-Shagrithaya, FOCS25)</vt:lpstr>
      <vt:lpstr>PowerPoint 演示文稿</vt:lpstr>
      <vt:lpstr>Subspace Design Codes (GX13, GK16)</vt:lpstr>
      <vt:lpstr>PowerPoint 演示文稿</vt:lpstr>
      <vt:lpstr>Applications in explicit constructions (in coding theory)</vt:lpstr>
      <vt:lpstr>Applications in algorithm design (derandomization)</vt:lpstr>
      <vt:lpstr>Graph rigidity</vt:lpstr>
      <vt:lpstr>PowerPoint 演示文稿</vt:lpstr>
      <vt:lpstr>Bipartite Matching in NC^2 (By CGGRT26) 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Yeyuan Chen</dc:creator>
  <cp:lastModifiedBy>Yeyuan Chen</cp:lastModifiedBy>
  <cp:revision>52</cp:revision>
  <dcterms:created xsi:type="dcterms:W3CDTF">2026-06-18T21:03:56Z</dcterms:created>
  <dcterms:modified xsi:type="dcterms:W3CDTF">2026-06-27T19:52:09Z</dcterms:modified>
</cp:coreProperties>
</file>