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82" r:id="rId3"/>
    <p:sldId id="489" r:id="rId4"/>
    <p:sldId id="425" r:id="rId5"/>
    <p:sldId id="490" r:id="rId6"/>
    <p:sldId id="461" r:id="rId7"/>
    <p:sldId id="426" r:id="rId8"/>
    <p:sldId id="460" r:id="rId9"/>
    <p:sldId id="48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  <p14:sldId id="482"/>
            <p14:sldId id="489"/>
            <p14:sldId id="425"/>
            <p14:sldId id="490"/>
            <p14:sldId id="461"/>
            <p14:sldId id="426"/>
            <p14:sldId id="460"/>
            <p14:sldId id="4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1" autoAdjust="0"/>
    <p:restoredTop sz="93617" autoAdjust="0"/>
  </p:normalViewPr>
  <p:slideViewPr>
    <p:cSldViewPr snapToGrid="0">
      <p:cViewPr varScale="1">
        <p:scale>
          <a:sx n="102" d="100"/>
          <a:sy n="10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59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22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B6EA7-5C49-F8A0-8927-955C123F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89C71B-35C1-033F-23CF-342B9D178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6DFC85-639C-BA05-E669-667D4E570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66CAF8-F702-8660-7BAD-9192E09F7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6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1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0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531672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</a:t>
            </a: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Folded</a:t>
            </a: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Reed—Solomon Codes Achieve </a:t>
            </a:r>
            <a:r>
              <a:rPr lang="en-US" altLang="zh-CN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List-decoding Capacity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33EC50-D9AE-B1BA-3D47-4EBE804A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785" y="3603693"/>
            <a:ext cx="2421461" cy="18172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1BD3AF0-6D00-C8FF-3E85-54BA6CBB7B93}"/>
              </a:ext>
            </a:extLst>
          </p:cNvPr>
          <p:cNvSpPr txBox="1"/>
          <p:nvPr/>
        </p:nvSpPr>
        <p:spPr>
          <a:xfrm>
            <a:off x="7540069" y="5661764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Zihan Zhang</a:t>
            </a:r>
            <a:endParaRPr lang="zh-CN" altLang="en-US" sz="28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3CB2EA-B119-1069-3843-180F10CC686C}"/>
              </a:ext>
            </a:extLst>
          </p:cNvPr>
          <p:cNvSpPr txBox="1"/>
          <p:nvPr/>
        </p:nvSpPr>
        <p:spPr>
          <a:xfrm>
            <a:off x="2445380" y="4396636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Yeyuan Chen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193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Communication &amp; Coding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0D1131-C158-438E-455C-4E9D79CA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1952" y="2775364"/>
            <a:ext cx="2000761" cy="1366872"/>
          </a:xfrm>
          <a:prstGeom prst="rect">
            <a:avLst/>
          </a:prstGeom>
        </p:spPr>
      </p:pic>
      <p:pic>
        <p:nvPicPr>
          <p:cNvPr id="1026" name="Picture 2" descr="STEINS;GATE ELITE">
            <a:extLst>
              <a:ext uri="{FF2B5EF4-FFF2-40B4-BE49-F238E27FC236}">
                <a16:creationId xmlns:a16="http://schemas.microsoft.com/office/drawing/2014/main" id="{B863C1C6-43A3-2F73-6A02-E436693C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78" y="2915422"/>
            <a:ext cx="1230443" cy="12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头: 左 3">
            <a:extLst>
              <a:ext uri="{FF2B5EF4-FFF2-40B4-BE49-F238E27FC236}">
                <a16:creationId xmlns:a16="http://schemas.microsoft.com/office/drawing/2014/main" id="{825DCDF3-6842-DC17-0B06-E7DED8B66B53}"/>
              </a:ext>
            </a:extLst>
          </p:cNvPr>
          <p:cNvSpPr/>
          <p:nvPr/>
        </p:nvSpPr>
        <p:spPr>
          <a:xfrm>
            <a:off x="6607126" y="3329082"/>
            <a:ext cx="1316040" cy="333828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82E130A-5673-A641-86B2-12ECA73B5373}"/>
              </a:ext>
            </a:extLst>
          </p:cNvPr>
          <p:cNvGrpSpPr/>
          <p:nvPr/>
        </p:nvGrpSpPr>
        <p:grpSpPr>
          <a:xfrm>
            <a:off x="8884309" y="1259863"/>
            <a:ext cx="2898693" cy="1731552"/>
            <a:chOff x="771527" y="1725612"/>
            <a:chExt cx="2898693" cy="1254889"/>
          </a:xfrm>
        </p:grpSpPr>
        <p:sp>
          <p:nvSpPr>
            <p:cNvPr id="22" name="思想气泡: 云 21">
              <a:extLst>
                <a:ext uri="{FF2B5EF4-FFF2-40B4-BE49-F238E27FC236}">
                  <a16:creationId xmlns:a16="http://schemas.microsoft.com/office/drawing/2014/main" id="{1302D453-3FF9-C9F7-4E97-F8E5741CF374}"/>
                </a:ext>
              </a:extLst>
            </p:cNvPr>
            <p:cNvSpPr/>
            <p:nvPr/>
          </p:nvSpPr>
          <p:spPr>
            <a:xfrm>
              <a:off x="771527" y="1725612"/>
              <a:ext cx="2805381" cy="1254889"/>
            </a:xfrm>
            <a:prstGeom prst="cloudCallout">
              <a:avLst>
                <a:gd name="adj1" fmla="val -56067"/>
                <a:gd name="adj2" fmla="val 6356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F4B5074-3F40-846E-7A77-6EC54E4A4528}"/>
                </a:ext>
              </a:extLst>
            </p:cNvPr>
            <p:cNvSpPr txBox="1"/>
            <p:nvPr/>
          </p:nvSpPr>
          <p:spPr>
            <a:xfrm>
              <a:off x="1120717" y="1985022"/>
              <a:ext cx="2549503" cy="736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Please tell me Who will win the Honors Competition?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箭头: 左 28">
            <a:extLst>
              <a:ext uri="{FF2B5EF4-FFF2-40B4-BE49-F238E27FC236}">
                <a16:creationId xmlns:a16="http://schemas.microsoft.com/office/drawing/2014/main" id="{2DE4194D-4EF9-D0A4-E14C-DB442BFBC8FD}"/>
              </a:ext>
            </a:extLst>
          </p:cNvPr>
          <p:cNvSpPr/>
          <p:nvPr/>
        </p:nvSpPr>
        <p:spPr>
          <a:xfrm>
            <a:off x="4129559" y="3348906"/>
            <a:ext cx="1316040" cy="333828"/>
          </a:xfrm>
          <a:prstGeom prst="lef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对话气泡: 圆角矩形 29">
            <a:extLst>
              <a:ext uri="{FF2B5EF4-FFF2-40B4-BE49-F238E27FC236}">
                <a16:creationId xmlns:a16="http://schemas.microsoft.com/office/drawing/2014/main" id="{529CCFC5-EB21-E9E7-098D-D352705DBD74}"/>
              </a:ext>
            </a:extLst>
          </p:cNvPr>
          <p:cNvSpPr/>
          <p:nvPr/>
        </p:nvSpPr>
        <p:spPr>
          <a:xfrm>
            <a:off x="2818008" y="1894544"/>
            <a:ext cx="2279380" cy="1174098"/>
          </a:xfrm>
          <a:prstGeom prst="wedgeRoundRectCallout">
            <a:avLst>
              <a:gd name="adj1" fmla="val -5633"/>
              <a:gd name="adj2" fmla="val 7566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E71F052-6B57-28F0-E50E-DD1C0529C429}"/>
              </a:ext>
            </a:extLst>
          </p:cNvPr>
          <p:cNvSpPr txBox="1"/>
          <p:nvPr/>
        </p:nvSpPr>
        <p:spPr>
          <a:xfrm>
            <a:off x="2871650" y="1957440"/>
            <a:ext cx="2363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Plea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tell m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Who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win the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mpetiti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9C457C5-74AA-9381-885B-5C17DAB9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70044" y="3447464"/>
            <a:ext cx="1944914" cy="1366872"/>
          </a:xfrm>
          <a:prstGeom prst="rect">
            <a:avLst/>
          </a:prstGeom>
        </p:spPr>
      </p:pic>
      <p:sp>
        <p:nvSpPr>
          <p:cNvPr id="35" name="对话气泡: 矩形 34">
            <a:extLst>
              <a:ext uri="{FF2B5EF4-FFF2-40B4-BE49-F238E27FC236}">
                <a16:creationId xmlns:a16="http://schemas.microsoft.com/office/drawing/2014/main" id="{E28A3F5A-BF7A-A9C0-4AB8-5FDE367D505A}"/>
              </a:ext>
            </a:extLst>
          </p:cNvPr>
          <p:cNvSpPr/>
          <p:nvPr/>
        </p:nvSpPr>
        <p:spPr>
          <a:xfrm>
            <a:off x="5311989" y="1790931"/>
            <a:ext cx="2000761" cy="1015662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Corrupt at most 6 letters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思想气泡: 云 47">
            <a:extLst>
              <a:ext uri="{FF2B5EF4-FFF2-40B4-BE49-F238E27FC236}">
                <a16:creationId xmlns:a16="http://schemas.microsoft.com/office/drawing/2014/main" id="{4319E5DD-E028-9E4F-A646-F518F10B5385}"/>
              </a:ext>
            </a:extLst>
          </p:cNvPr>
          <p:cNvSpPr/>
          <p:nvPr/>
        </p:nvSpPr>
        <p:spPr>
          <a:xfrm flipH="1" flipV="1">
            <a:off x="0" y="4890658"/>
            <a:ext cx="2499852" cy="1366872"/>
          </a:xfrm>
          <a:prstGeom prst="cloudCallout">
            <a:avLst>
              <a:gd name="adj1" fmla="val -56067"/>
              <a:gd name="adj2" fmla="val 6356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箭头: 右 51">
            <a:extLst>
              <a:ext uri="{FF2B5EF4-FFF2-40B4-BE49-F238E27FC236}">
                <a16:creationId xmlns:a16="http://schemas.microsoft.com/office/drawing/2014/main" id="{FAEBFA35-92AA-9C46-71C5-2D30B9791BB7}"/>
              </a:ext>
            </a:extLst>
          </p:cNvPr>
          <p:cNvSpPr/>
          <p:nvPr/>
        </p:nvSpPr>
        <p:spPr>
          <a:xfrm>
            <a:off x="4129559" y="4680857"/>
            <a:ext cx="1316040" cy="333828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Picture 2" descr="STEINS;GATE ELITE">
            <a:extLst>
              <a:ext uri="{FF2B5EF4-FFF2-40B4-BE49-F238E27FC236}">
                <a16:creationId xmlns:a16="http://schemas.microsoft.com/office/drawing/2014/main" id="{CF345C08-D06F-75B4-10F8-EE2EC924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02" y="4098428"/>
            <a:ext cx="1230443" cy="12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634A24C6-E7C8-F93C-9B11-592E5425D386}"/>
              </a:ext>
            </a:extLst>
          </p:cNvPr>
          <p:cNvSpPr txBox="1"/>
          <p:nvPr/>
        </p:nvSpPr>
        <p:spPr>
          <a:xfrm>
            <a:off x="638268" y="2770935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Future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9C80F63-44FB-A6DB-7C1B-29C4A4EF3DD7}"/>
              </a:ext>
            </a:extLst>
          </p:cNvPr>
          <p:cNvSpPr txBox="1"/>
          <p:nvPr/>
        </p:nvSpPr>
        <p:spPr>
          <a:xfrm>
            <a:off x="9927411" y="2964185"/>
            <a:ext cx="1986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Present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B40488A2-B9FF-8E12-9C62-4D9FE4B3A114}"/>
              </a:ext>
            </a:extLst>
          </p:cNvPr>
          <p:cNvSpPr/>
          <p:nvPr/>
        </p:nvSpPr>
        <p:spPr>
          <a:xfrm>
            <a:off x="6711221" y="4601738"/>
            <a:ext cx="1211945" cy="333828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对话气泡: 圆角矩形 56">
            <a:extLst>
              <a:ext uri="{FF2B5EF4-FFF2-40B4-BE49-F238E27FC236}">
                <a16:creationId xmlns:a16="http://schemas.microsoft.com/office/drawing/2014/main" id="{B7077028-3178-68CE-84A0-CBEBB3F5D836}"/>
              </a:ext>
            </a:extLst>
          </p:cNvPr>
          <p:cNvSpPr/>
          <p:nvPr/>
        </p:nvSpPr>
        <p:spPr>
          <a:xfrm flipH="1" flipV="1">
            <a:off x="6821347" y="5164419"/>
            <a:ext cx="2062962" cy="1230443"/>
          </a:xfrm>
          <a:prstGeom prst="wedgeRoundRectCallout">
            <a:avLst>
              <a:gd name="adj1" fmla="val -5633"/>
              <a:gd name="adj2" fmla="val 7566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A9C9BBF-AF1A-3B1F-6A5B-68B18146740C}"/>
              </a:ext>
            </a:extLst>
          </p:cNvPr>
          <p:cNvSpPr txBox="1"/>
          <p:nvPr/>
        </p:nvSpPr>
        <p:spPr>
          <a:xfrm>
            <a:off x="6906619" y="5328871"/>
            <a:ext cx="1977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Yeyuan Dong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wins the competition.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CBD24CBA-C37E-EAEB-02D5-1AA935C2C0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76685" y="3617347"/>
            <a:ext cx="2572419" cy="3245688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E0BA6CAF-9675-399D-4C89-B0D89C015E50}"/>
              </a:ext>
            </a:extLst>
          </p:cNvPr>
          <p:cNvSpPr txBox="1"/>
          <p:nvPr/>
        </p:nvSpPr>
        <p:spPr>
          <a:xfrm>
            <a:off x="8889351" y="4225850"/>
            <a:ext cx="57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highlight>
                  <a:srgbClr val="FFFFFF"/>
                </a:highlight>
              </a:rPr>
              <a:t>???</a:t>
            </a:r>
            <a:endParaRPr lang="zh-CN" altLang="en-US" sz="3200" b="1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0D21A9-6749-18F5-A065-1C15A88AE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4" y="5240191"/>
            <a:ext cx="1875031" cy="5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5" grpId="0" animBg="1"/>
      <p:bldP spid="48" grpId="0" animBg="1"/>
      <p:bldP spid="57" grpId="0" animBg="1"/>
      <p:bldP spid="58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1E47F47-1AC9-5916-4D60-BC0E15A66938}"/>
              </a:ext>
            </a:extLst>
          </p:cNvPr>
          <p:cNvGrpSpPr/>
          <p:nvPr/>
        </p:nvGrpSpPr>
        <p:grpSpPr>
          <a:xfrm>
            <a:off x="8050320" y="816"/>
            <a:ext cx="4005531" cy="2362540"/>
            <a:chOff x="771527" y="1790922"/>
            <a:chExt cx="2805381" cy="1277620"/>
          </a:xfrm>
        </p:grpSpPr>
        <p:sp>
          <p:nvSpPr>
            <p:cNvPr id="6" name="思想气泡: 云 5">
              <a:extLst>
                <a:ext uri="{FF2B5EF4-FFF2-40B4-BE49-F238E27FC236}">
                  <a16:creationId xmlns:a16="http://schemas.microsoft.com/office/drawing/2014/main" id="{2327062E-6B3E-3A95-2C8E-EE5E75DDF2AF}"/>
                </a:ext>
              </a:extLst>
            </p:cNvPr>
            <p:cNvSpPr/>
            <p:nvPr/>
          </p:nvSpPr>
          <p:spPr>
            <a:xfrm>
              <a:off x="771527" y="1790922"/>
              <a:ext cx="2805381" cy="1254889"/>
            </a:xfrm>
            <a:prstGeom prst="cloudCallout">
              <a:avLst>
                <a:gd name="adj1" fmla="val -56067"/>
                <a:gd name="adj2" fmla="val 6356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AAEEE65-30B1-1C50-04D9-536D24E1A87F}"/>
                </a:ext>
              </a:extLst>
            </p:cNvPr>
            <p:cNvSpPr txBox="1"/>
            <p:nvPr/>
          </p:nvSpPr>
          <p:spPr>
            <a:xfrm>
              <a:off x="1132321" y="2019969"/>
              <a:ext cx="2288601" cy="1048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As long as I repeat each letter for multiple times, the “majority letter” in each block won’t change 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C8E58E2-BE45-DA25-DFCE-0AC929B16448}"/>
              </a:ext>
            </a:extLst>
          </p:cNvPr>
          <p:cNvSpPr/>
          <p:nvPr/>
        </p:nvSpPr>
        <p:spPr>
          <a:xfrm>
            <a:off x="163901" y="1152894"/>
            <a:ext cx="7599872" cy="43766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649D590-FCD6-318B-54B6-58237A6F46D4}"/>
              </a:ext>
            </a:extLst>
          </p:cNvPr>
          <p:cNvSpPr txBox="1"/>
          <p:nvPr/>
        </p:nvSpPr>
        <p:spPr>
          <a:xfrm>
            <a:off x="250166" y="1328468"/>
            <a:ext cx="7599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WWWWWWWWWWWWWhhhhhhhhhhhhhooooooooooooo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 err="1">
                <a:solidFill>
                  <a:srgbClr val="FF0000"/>
                </a:solidFill>
              </a:rPr>
              <a:t>wwwwwwwwwwwwwiiiiiiiiiiiiillllllllllllllllllllllllll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 err="1">
                <a:solidFill>
                  <a:srgbClr val="FF0000"/>
                </a:solidFill>
              </a:rPr>
              <a:t>wwwwwwwwwwwwwiiiiiiiiiiiiinnnnnnnnnnnnn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 err="1">
                <a:solidFill>
                  <a:srgbClr val="FF0000"/>
                </a:solidFill>
              </a:rPr>
              <a:t>ttttttttttttthhhhhhhhhhhhheeeeeeeeeeeee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 err="1">
                <a:solidFill>
                  <a:srgbClr val="FF0000"/>
                </a:solidFill>
              </a:rPr>
              <a:t>cccccccccccccooooooooooooommmmmmmmmmmmmppppppppppppp</a:t>
            </a:r>
            <a:r>
              <a:rPr lang="en-US" altLang="zh-CN" sz="3200" dirty="0">
                <a:solidFill>
                  <a:srgbClr val="FF0000"/>
                </a:solidFill>
              </a:rPr>
              <a:t>……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C46661-0613-ABC5-10E8-2D0FF45535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12194" y="1898627"/>
            <a:ext cx="2356142" cy="239911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22B9B93-E3FC-2355-2952-0E7345E717EA}"/>
              </a:ext>
            </a:extLst>
          </p:cNvPr>
          <p:cNvSpPr/>
          <p:nvPr/>
        </p:nvSpPr>
        <p:spPr>
          <a:xfrm>
            <a:off x="646980" y="4867897"/>
            <a:ext cx="3761118" cy="175328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42BF7E-9C9F-1856-F02C-8A7B4A79E695}"/>
              </a:ext>
            </a:extLst>
          </p:cNvPr>
          <p:cNvSpPr txBox="1"/>
          <p:nvPr/>
        </p:nvSpPr>
        <p:spPr>
          <a:xfrm>
            <a:off x="845387" y="5128986"/>
            <a:ext cx="420106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</a:rPr>
              <a:t>Send additional words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627763CD-8A6E-E21B-AF26-4A63900E068D}"/>
              </a:ext>
            </a:extLst>
          </p:cNvPr>
          <p:cNvSpPr/>
          <p:nvPr/>
        </p:nvSpPr>
        <p:spPr>
          <a:xfrm>
            <a:off x="4615132" y="5529532"/>
            <a:ext cx="1837426" cy="50033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BF97053-164E-222E-3127-978D4A1F9BE7}"/>
              </a:ext>
            </a:extLst>
          </p:cNvPr>
          <p:cNvSpPr/>
          <p:nvPr/>
        </p:nvSpPr>
        <p:spPr>
          <a:xfrm>
            <a:off x="6609706" y="4867897"/>
            <a:ext cx="3761118" cy="175328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23E5CB-5815-9795-66F9-0E5EE1177A61}"/>
              </a:ext>
            </a:extLst>
          </p:cNvPr>
          <p:cNvSpPr txBox="1"/>
          <p:nvPr/>
        </p:nvSpPr>
        <p:spPr>
          <a:xfrm>
            <a:off x="6764045" y="5090342"/>
            <a:ext cx="420106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</a:rPr>
              <a:t>Defend against corruptions!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BC4D570-17E6-3639-B76F-F1FD4524EAB2}"/>
              </a:ext>
            </a:extLst>
          </p:cNvPr>
          <p:cNvSpPr/>
          <p:nvPr/>
        </p:nvSpPr>
        <p:spPr>
          <a:xfrm>
            <a:off x="1694523" y="1990103"/>
            <a:ext cx="5617671" cy="21276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solidFill>
                  <a:srgbClr val="002060"/>
                </a:solidFill>
              </a:rPr>
              <a:t>Coding!</a:t>
            </a:r>
            <a:endParaRPr lang="zh-CN" alt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animBg="1"/>
      <p:bldP spid="11" grpId="0"/>
      <p:bldP spid="12" grpId="0" animBg="1"/>
      <p:bldP spid="13" grpId="0" animBg="1"/>
      <p:bldP spid="1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343B23-CBF2-4DBE-06C9-A020D58A51F3}"/>
              </a:ext>
            </a:extLst>
          </p:cNvPr>
          <p:cNvSpPr/>
          <p:nvPr/>
        </p:nvSpPr>
        <p:spPr>
          <a:xfrm>
            <a:off x="1468103" y="2438354"/>
            <a:ext cx="5673143" cy="3155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047B25-E5D0-FD83-A75C-90571847581F}"/>
              </a:ext>
            </a:extLst>
          </p:cNvPr>
          <p:cNvSpPr/>
          <p:nvPr/>
        </p:nvSpPr>
        <p:spPr>
          <a:xfrm>
            <a:off x="7141246" y="2438354"/>
            <a:ext cx="3000778" cy="3155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2752F07-A44C-3AA7-0E34-FA6260DB54C9}"/>
                  </a:ext>
                </a:extLst>
              </p:cNvPr>
              <p:cNvSpPr txBox="1"/>
              <p:nvPr/>
            </p:nvSpPr>
            <p:spPr>
              <a:xfrm>
                <a:off x="1669402" y="1916856"/>
                <a:ext cx="4200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zh-CN" altLang="en-US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b="1" dirty="0">
                    <a:solidFill>
                      <a:schemeClr val="accent6"/>
                    </a:solidFill>
                  </a:rPr>
                  <a:t>#Words you really want to transfer</a:t>
                </a:r>
                <a:endParaRPr lang="zh-CN" alt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2752F07-A44C-3AA7-0E34-FA6260DB5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02" y="1916856"/>
                <a:ext cx="4200189" cy="369332"/>
              </a:xfrm>
              <a:prstGeom prst="rect">
                <a:avLst/>
              </a:prstGeom>
              <a:blipFill>
                <a:blip r:embed="rId3"/>
                <a:stretch>
                  <a:fillRect t="-8197" r="-29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A290AC0-9582-44CB-9D1F-B73D152F2689}"/>
                  </a:ext>
                </a:extLst>
              </p:cNvPr>
              <p:cNvSpPr txBox="1"/>
              <p:nvPr/>
            </p:nvSpPr>
            <p:spPr>
              <a:xfrm>
                <a:off x="7521498" y="1879855"/>
                <a:ext cx="2388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b="1" dirty="0">
                    <a:solidFill>
                      <a:schemeClr val="accent4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accent4"/>
                    </a:solidFill>
                  </a:rPr>
                  <a:t>#Additional words</a:t>
                </a:r>
                <a:endParaRPr lang="zh-CN" altLang="en-US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A290AC0-9582-44CB-9D1F-B73D152F2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498" y="1879855"/>
                <a:ext cx="2388795" cy="369332"/>
              </a:xfrm>
              <a:prstGeom prst="rect">
                <a:avLst/>
              </a:prstGeom>
              <a:blipFill>
                <a:blip r:embed="rId4"/>
                <a:stretch>
                  <a:fillRect t="-8197" r="-153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DA6029-18C9-F5AE-D851-8AF7AFEE22F5}"/>
                  </a:ext>
                </a:extLst>
              </p:cNvPr>
              <p:cNvSpPr txBox="1"/>
              <p:nvPr/>
            </p:nvSpPr>
            <p:spPr>
              <a:xfrm>
                <a:off x="3591147" y="2860026"/>
                <a:ext cx="500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zh-CN" altLang="en-US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b="1" dirty="0">
                    <a:solidFill>
                      <a:schemeClr val="accent6"/>
                    </a:solidFill>
                  </a:rPr>
                  <a:t> #Actual words </a:t>
                </a:r>
                <a:r>
                  <a:rPr lang="en-US" altLang="zh-CN" b="1" dirty="0">
                    <a:solidFill>
                      <a:schemeClr val="accent4"/>
                    </a:solidFill>
                  </a:rPr>
                  <a:t>you need to send  </a:t>
                </a:r>
                <a:endParaRPr lang="zh-CN" altLang="en-US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DA6029-18C9-F5AE-D851-8AF7AFEE2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147" y="2860026"/>
                <a:ext cx="5009705" cy="369332"/>
              </a:xfrm>
              <a:prstGeom prst="rect">
                <a:avLst/>
              </a:prstGeom>
              <a:blipFill>
                <a:blip r:embed="rId5"/>
                <a:stretch>
                  <a:fillRect t="-8197" r="-12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1AC5466-014D-58F1-8920-5278D5E9A16B}"/>
                  </a:ext>
                </a:extLst>
              </p:cNvPr>
              <p:cNvSpPr txBox="1"/>
              <p:nvPr/>
            </p:nvSpPr>
            <p:spPr>
              <a:xfrm>
                <a:off x="1261424" y="5572101"/>
                <a:ext cx="1049133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1AC5466-014D-58F1-8920-5278D5E9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424" y="5572101"/>
                <a:ext cx="1049133" cy="818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A94A7FC-8B79-5584-F18D-2E906EDC2E60}"/>
              </a:ext>
            </a:extLst>
          </p:cNvPr>
          <p:cNvSpPr txBox="1"/>
          <p:nvPr/>
        </p:nvSpPr>
        <p:spPr>
          <a:xfrm>
            <a:off x="4954044" y="5820417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Rate of the code: The higher the better!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ED42CE2-73E8-DCF8-D78B-FB364530EF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3966" y="3834336"/>
            <a:ext cx="1539834" cy="105197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963EAAC-E2D1-B024-96FD-A59F93CA57A7}"/>
              </a:ext>
            </a:extLst>
          </p:cNvPr>
          <p:cNvSpPr/>
          <p:nvPr/>
        </p:nvSpPr>
        <p:spPr>
          <a:xfrm>
            <a:off x="9194414" y="4247520"/>
            <a:ext cx="619552" cy="1523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手动操作 13">
            <a:extLst>
              <a:ext uri="{FF2B5EF4-FFF2-40B4-BE49-F238E27FC236}">
                <a16:creationId xmlns:a16="http://schemas.microsoft.com/office/drawing/2014/main" id="{89BB7B91-1AF6-2ADF-3CEF-586B70A7C106}"/>
              </a:ext>
            </a:extLst>
          </p:cNvPr>
          <p:cNvSpPr/>
          <p:nvPr/>
        </p:nvSpPr>
        <p:spPr>
          <a:xfrm rot="16200000">
            <a:off x="7240739" y="3781288"/>
            <a:ext cx="2276077" cy="1237186"/>
          </a:xfrm>
          <a:prstGeom prst="flowChartManualOpe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71659BC-1B61-2A01-6CBB-BBA06633779F}"/>
              </a:ext>
            </a:extLst>
          </p:cNvPr>
          <p:cNvSpPr txBox="1"/>
          <p:nvPr/>
        </p:nvSpPr>
        <p:spPr>
          <a:xfrm>
            <a:off x="7880793" y="422200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</a:rPr>
              <a:t>Encoder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18BE01E-F0A7-C143-6B69-D85C15B7E760}"/>
              </a:ext>
            </a:extLst>
          </p:cNvPr>
          <p:cNvSpPr/>
          <p:nvPr/>
        </p:nvSpPr>
        <p:spPr>
          <a:xfrm>
            <a:off x="6561861" y="4285187"/>
            <a:ext cx="702087" cy="1292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4B58784-F808-8DB6-F2CB-20A77EFF7A2E}"/>
              </a:ext>
            </a:extLst>
          </p:cNvPr>
          <p:cNvSpPr/>
          <p:nvPr/>
        </p:nvSpPr>
        <p:spPr>
          <a:xfrm>
            <a:off x="7263949" y="4285186"/>
            <a:ext cx="390632" cy="1292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 descr="STEINS;GATE ELITE">
            <a:extLst>
              <a:ext uri="{FF2B5EF4-FFF2-40B4-BE49-F238E27FC236}">
                <a16:creationId xmlns:a16="http://schemas.microsoft.com/office/drawing/2014/main" id="{0416FB07-3B0C-B5CC-E77A-4D3FB7A8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84" y="3628643"/>
            <a:ext cx="1230443" cy="12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5D14EAF-F7B5-CB07-5985-B396D8850A18}"/>
              </a:ext>
            </a:extLst>
          </p:cNvPr>
          <p:cNvSpPr txBox="1"/>
          <p:nvPr/>
        </p:nvSpPr>
        <p:spPr>
          <a:xfrm>
            <a:off x="5373981" y="480799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Corruptions</a:t>
            </a:r>
            <a:endParaRPr lang="zh-CN" altLang="en-US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CBF640-EEE0-FB2D-7DFE-DAA8744A2917}"/>
              </a:ext>
            </a:extLst>
          </p:cNvPr>
          <p:cNvSpPr/>
          <p:nvPr/>
        </p:nvSpPr>
        <p:spPr>
          <a:xfrm>
            <a:off x="4147686" y="4289295"/>
            <a:ext cx="702087" cy="129215"/>
          </a:xfrm>
          <a:prstGeom prst="rect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895CD0A-D061-DDB8-30FA-970CE766977E}"/>
              </a:ext>
            </a:extLst>
          </p:cNvPr>
          <p:cNvSpPr/>
          <p:nvPr/>
        </p:nvSpPr>
        <p:spPr>
          <a:xfrm>
            <a:off x="4849774" y="4289294"/>
            <a:ext cx="390632" cy="129215"/>
          </a:xfrm>
          <a:prstGeom prst="rect">
            <a:avLst/>
          </a:prstGeom>
          <a:solidFill>
            <a:srgbClr val="F359D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手动操作 23">
            <a:extLst>
              <a:ext uri="{FF2B5EF4-FFF2-40B4-BE49-F238E27FC236}">
                <a16:creationId xmlns:a16="http://schemas.microsoft.com/office/drawing/2014/main" id="{A3D259FB-28DF-F01C-5158-BBC360A8D302}"/>
              </a:ext>
            </a:extLst>
          </p:cNvPr>
          <p:cNvSpPr/>
          <p:nvPr/>
        </p:nvSpPr>
        <p:spPr>
          <a:xfrm rot="16200000" flipV="1">
            <a:off x="2188262" y="3795806"/>
            <a:ext cx="2276077" cy="1237188"/>
          </a:xfrm>
          <a:prstGeom prst="flowChartManualOpe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E3957F0-2A6D-135C-9482-4640940A5915}"/>
              </a:ext>
            </a:extLst>
          </p:cNvPr>
          <p:cNvSpPr txBox="1"/>
          <p:nvPr/>
        </p:nvSpPr>
        <p:spPr>
          <a:xfrm>
            <a:off x="2801807" y="414832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Decoder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D309ACD-73D2-5FD8-B81C-AE532A1FC760}"/>
              </a:ext>
            </a:extLst>
          </p:cNvPr>
          <p:cNvSpPr/>
          <p:nvPr/>
        </p:nvSpPr>
        <p:spPr>
          <a:xfrm>
            <a:off x="1868511" y="4273612"/>
            <a:ext cx="619552" cy="1523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496BBC1-0CED-902F-2410-0591BC14B78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1668" y="3812010"/>
            <a:ext cx="1528621" cy="1074304"/>
          </a:xfrm>
          <a:prstGeom prst="rect">
            <a:avLst/>
          </a:prstGeom>
        </p:spPr>
      </p:pic>
      <p:pic>
        <p:nvPicPr>
          <p:cNvPr id="28" name="图片 27" descr="形状&#10;&#10;描述已自动生成">
            <a:extLst>
              <a:ext uri="{FF2B5EF4-FFF2-40B4-BE49-F238E27FC236}">
                <a16:creationId xmlns:a16="http://schemas.microsoft.com/office/drawing/2014/main" id="{801F0CA1-27DE-5AEE-CDF7-271506E84A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03" y="2966990"/>
            <a:ext cx="870676" cy="8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3" grpId="0"/>
      <p:bldP spid="6" grpId="0"/>
      <p:bldP spid="8" grpId="0"/>
      <p:bldP spid="10" grpId="0"/>
      <p:bldP spid="12" grpId="0" animBg="1"/>
      <p:bldP spid="14" grpId="0" animBg="1"/>
      <p:bldP spid="15" grpId="0"/>
      <p:bldP spid="18" grpId="0" animBg="1"/>
      <p:bldP spid="19" grpId="0" animBg="1"/>
      <p:bldP spid="21" grpId="0"/>
      <p:bldP spid="22" grpId="0" animBg="1"/>
      <p:bldP spid="23" grpId="0" animBg="1"/>
      <p:bldP spid="24" grpId="0" animBg="1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C9DCD-D117-7D7E-27DA-3E913E078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hereum stops wasting more energy than ...">
            <a:extLst>
              <a:ext uri="{FF2B5EF4-FFF2-40B4-BE49-F238E27FC236}">
                <a16:creationId xmlns:a16="http://schemas.microsoft.com/office/drawing/2014/main" id="{7A20D57D-CE43-116C-3D9F-E5CCC83C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809" y="443009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R code - Wikipedia">
            <a:extLst>
              <a:ext uri="{FF2B5EF4-FFF2-40B4-BE49-F238E27FC236}">
                <a16:creationId xmlns:a16="http://schemas.microsoft.com/office/drawing/2014/main" id="{EDD57F15-00FE-BA24-A59C-7D10BFF6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809" y="1819873"/>
            <a:ext cx="2063609" cy="20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EF47865-9C29-6771-0052-D1F87E4DBAD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Reed—Solomon Codes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he 5 Best Android Phones of 2024 | Reviews by Wirecutter">
            <a:extLst>
              <a:ext uri="{FF2B5EF4-FFF2-40B4-BE49-F238E27FC236}">
                <a16:creationId xmlns:a16="http://schemas.microsoft.com/office/drawing/2014/main" id="{94DD40D8-0C24-544B-3346-FE21AB85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34" y="2144426"/>
            <a:ext cx="1915177" cy="10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troducing data center fabric, the next-generation Facebook data center  network - Engineering at Meta">
            <a:extLst>
              <a:ext uri="{FF2B5EF4-FFF2-40B4-BE49-F238E27FC236}">
                <a16:creationId xmlns:a16="http://schemas.microsoft.com/office/drawing/2014/main" id="{3084416D-AF1C-5E1E-4739-807AB4B5C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30" y="3979675"/>
            <a:ext cx="2705622" cy="194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售价200万，首批国产航天卫星淘宝上架_手机 ...">
            <a:extLst>
              <a:ext uri="{FF2B5EF4-FFF2-40B4-BE49-F238E27FC236}">
                <a16:creationId xmlns:a16="http://schemas.microsoft.com/office/drawing/2014/main" id="{A110FA9A-01CB-E179-6295-139FA0A0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23" y="2773311"/>
            <a:ext cx="1791335" cy="10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67BF350-79B4-D224-49DD-A4BDA75E60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92" y="3238308"/>
            <a:ext cx="4327743" cy="1758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66677E6-5E32-E8BF-6604-EE20E7A74373}"/>
                  </a:ext>
                </a:extLst>
              </p:cNvPr>
              <p:cNvSpPr txBox="1"/>
              <p:nvPr/>
            </p:nvSpPr>
            <p:spPr>
              <a:xfrm>
                <a:off x="1527952" y="5016775"/>
                <a:ext cx="8167194" cy="101566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Our results (from a high level): We proved folded Reed—Solomon codes are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It could recover the message from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almost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errors, which is 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best we could hope.</a:t>
                </a:r>
                <a:endPara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66677E6-5E32-E8BF-6604-EE20E7A74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952" y="5016775"/>
                <a:ext cx="8167194" cy="1015663"/>
              </a:xfrm>
              <a:prstGeom prst="rect">
                <a:avLst/>
              </a:prstGeom>
              <a:blipFill>
                <a:blip r:embed="rId9"/>
                <a:stretch>
                  <a:fillRect t="-2976" r="-597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0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Unique Decoding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FF21F7B-55FF-3C15-567F-83AF12902C87}"/>
              </a:ext>
            </a:extLst>
          </p:cNvPr>
          <p:cNvGrpSpPr/>
          <p:nvPr/>
        </p:nvGrpSpPr>
        <p:grpSpPr>
          <a:xfrm>
            <a:off x="581360" y="2393308"/>
            <a:ext cx="2446504" cy="1863682"/>
            <a:chOff x="1728468" y="4620784"/>
            <a:chExt cx="2446504" cy="1863682"/>
          </a:xfrm>
        </p:grpSpPr>
        <p:pic>
          <p:nvPicPr>
            <p:cNvPr id="22" name="Picture 4" descr="Free barrier construction road vector">
              <a:extLst>
                <a:ext uri="{FF2B5EF4-FFF2-40B4-BE49-F238E27FC236}">
                  <a16:creationId xmlns:a16="http://schemas.microsoft.com/office/drawing/2014/main" id="{9F1AC7C9-FC98-521C-E7F7-1B50C8B09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2738" y="5229576"/>
              <a:ext cx="2048782" cy="125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085ACF4-E1A8-9812-4CD7-50510D201D40}"/>
                </a:ext>
              </a:extLst>
            </p:cNvPr>
            <p:cNvSpPr txBox="1"/>
            <p:nvPr/>
          </p:nvSpPr>
          <p:spPr>
            <a:xfrm rot="539164">
              <a:off x="1728468" y="4620784"/>
              <a:ext cx="24465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Singleton Bound</a:t>
              </a: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(Singleton’64)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893712E-B045-9875-62CA-4B3D26CD687F}"/>
                  </a:ext>
                </a:extLst>
              </p:cNvPr>
              <p:cNvSpPr/>
              <p:nvPr/>
            </p:nvSpPr>
            <p:spPr>
              <a:xfrm>
                <a:off x="4446740" y="2208942"/>
                <a:ext cx="6995786" cy="247579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schemeClr val="tx1"/>
                    </a:solidFill>
                  </a:rPr>
                  <a:t>It’s impossible to </a:t>
                </a:r>
                <a:r>
                  <a:rPr lang="en-US" altLang="zh-CN" sz="3200" b="1" i="1" dirty="0">
                    <a:solidFill>
                      <a:srgbClr val="FF0000"/>
                    </a:solidFill>
                  </a:rPr>
                  <a:t>perfectly</a:t>
                </a:r>
                <a:r>
                  <a:rPr lang="en-US" altLang="zh-CN" sz="3200" b="1" dirty="0">
                    <a:solidFill>
                      <a:schemeClr val="tx1"/>
                    </a:solidFill>
                  </a:rPr>
                  <a:t> recover the message from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3200" b="1" dirty="0">
                    <a:solidFill>
                      <a:schemeClr val="tx1"/>
                    </a:solidFill>
                  </a:rPr>
                  <a:t> corruptions! </a:t>
                </a:r>
                <a:endParaRPr lang="zh-CN" alt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893712E-B045-9875-62CA-4B3D26CD6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740" y="2208942"/>
                <a:ext cx="6995786" cy="2475792"/>
              </a:xfrm>
              <a:prstGeom prst="rect">
                <a:avLst/>
              </a:prstGeom>
              <a:blipFill>
                <a:blip r:embed="rId4"/>
                <a:stretch>
                  <a:fillRect r="-261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B512C754-BD32-1CAA-DDE7-247FBCA5FE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792" y="4443667"/>
            <a:ext cx="1700513" cy="2192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对话气泡: 圆角矩形 25">
                <a:extLst>
                  <a:ext uri="{FF2B5EF4-FFF2-40B4-BE49-F238E27FC236}">
                    <a16:creationId xmlns:a16="http://schemas.microsoft.com/office/drawing/2014/main" id="{3674A04A-2A82-3E24-1E05-1C105E70C920}"/>
                  </a:ext>
                </a:extLst>
              </p:cNvPr>
              <p:cNvSpPr/>
              <p:nvPr/>
            </p:nvSpPr>
            <p:spPr>
              <a:xfrm>
                <a:off x="3042585" y="5202304"/>
                <a:ext cx="4898916" cy="999664"/>
              </a:xfrm>
              <a:prstGeom prst="wedgeRoundRectCallout">
                <a:avLst>
                  <a:gd name="adj1" fmla="val -66482"/>
                  <a:gd name="adj2" fmla="val -61517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Task: Design codes that can </a:t>
                </a:r>
                <a:r>
                  <a:rPr lang="en-US" altLang="zh-CN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almost perfectly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recover the message from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corruptions!  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对话气泡: 圆角矩形 25">
                <a:extLst>
                  <a:ext uri="{FF2B5EF4-FFF2-40B4-BE49-F238E27FC236}">
                    <a16:creationId xmlns:a16="http://schemas.microsoft.com/office/drawing/2014/main" id="{3674A04A-2A82-3E24-1E05-1C105E70C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585" y="5202304"/>
                <a:ext cx="4898916" cy="999664"/>
              </a:xfrm>
              <a:prstGeom prst="wedgeRoundRectCallout">
                <a:avLst>
                  <a:gd name="adj1" fmla="val -66482"/>
                  <a:gd name="adj2" fmla="val -6151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对话气泡: 圆角矩形 26">
            <a:extLst>
              <a:ext uri="{FF2B5EF4-FFF2-40B4-BE49-F238E27FC236}">
                <a16:creationId xmlns:a16="http://schemas.microsoft.com/office/drawing/2014/main" id="{507558E6-F7AF-D9EC-0056-9DA842916606}"/>
              </a:ext>
            </a:extLst>
          </p:cNvPr>
          <p:cNvSpPr/>
          <p:nvPr/>
        </p:nvSpPr>
        <p:spPr>
          <a:xfrm flipH="1" flipV="1">
            <a:off x="2784412" y="1612247"/>
            <a:ext cx="5577030" cy="1050929"/>
          </a:xfrm>
          <a:prstGeom prst="wedgeRoundRectCallout">
            <a:avLst>
              <a:gd name="adj1" fmla="val -66482"/>
              <a:gd name="adj2" fmla="val -6151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762E1B8-BF9E-3CB8-983D-0C881112C8F7}"/>
              </a:ext>
            </a:extLst>
          </p:cNvPr>
          <p:cNvSpPr txBox="1"/>
          <p:nvPr/>
        </p:nvSpPr>
        <p:spPr>
          <a:xfrm>
            <a:off x="2870239" y="1722477"/>
            <a:ext cx="5697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Unique Decoding: Always recover the </a:t>
            </a:r>
            <a:r>
              <a:rPr lang="en-US" altLang="zh-CN" b="1" dirty="0">
                <a:solidFill>
                  <a:srgbClr val="FF0000"/>
                </a:solidFill>
              </a:rPr>
              <a:t>only</a:t>
            </a:r>
            <a:r>
              <a:rPr lang="en-US" altLang="zh-CN" b="1" dirty="0"/>
              <a:t> original message that could result in the received corrupted sentence.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737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List-decoding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626B726-6E23-5B82-B83F-D9D2F37B19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027" y="2475882"/>
            <a:ext cx="1805957" cy="2083797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547FE93A-0A23-DD0C-FCCA-78B67A337D4E}"/>
              </a:ext>
            </a:extLst>
          </p:cNvPr>
          <p:cNvGrpSpPr/>
          <p:nvPr/>
        </p:nvGrpSpPr>
        <p:grpSpPr>
          <a:xfrm>
            <a:off x="392765" y="4378440"/>
            <a:ext cx="1478483" cy="1096699"/>
            <a:chOff x="1629295" y="5229576"/>
            <a:chExt cx="2480333" cy="1810980"/>
          </a:xfrm>
        </p:grpSpPr>
        <p:pic>
          <p:nvPicPr>
            <p:cNvPr id="21" name="Picture 4" descr="Free barrier construction road vector">
              <a:extLst>
                <a:ext uri="{FF2B5EF4-FFF2-40B4-BE49-F238E27FC236}">
                  <a16:creationId xmlns:a16="http://schemas.microsoft.com/office/drawing/2014/main" id="{1526B879-4124-2C16-9DD3-F48BBC263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2738" y="5229576"/>
              <a:ext cx="2048782" cy="125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11B5883-4371-C0BE-09F0-6965FEA8B71C}"/>
                </a:ext>
              </a:extLst>
            </p:cNvPr>
            <p:cNvSpPr txBox="1"/>
            <p:nvPr/>
          </p:nvSpPr>
          <p:spPr>
            <a:xfrm rot="539164">
              <a:off x="1629295" y="6354444"/>
              <a:ext cx="2480333" cy="686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Singleton Bound</a:t>
              </a:r>
            </a:p>
            <a:p>
              <a:pPr algn="ctr"/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(Singleton’64)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8CE4ECE0-F987-06AF-8629-DDCC43C2B4E6}"/>
              </a:ext>
            </a:extLst>
          </p:cNvPr>
          <p:cNvSpPr txBox="1"/>
          <p:nvPr/>
        </p:nvSpPr>
        <p:spPr>
          <a:xfrm>
            <a:off x="6606505" y="5588055"/>
            <a:ext cx="365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enough in practice!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15B978D-97A8-0742-8C5E-7135C9BF3852}"/>
              </a:ext>
            </a:extLst>
          </p:cNvPr>
          <p:cNvSpPr/>
          <p:nvPr/>
        </p:nvSpPr>
        <p:spPr>
          <a:xfrm>
            <a:off x="4427951" y="3421052"/>
            <a:ext cx="7700207" cy="2167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possible candidate list:</a:t>
            </a:r>
          </a:p>
          <a:p>
            <a:pPr marL="342900" indent="-342900" algn="ctr"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Theory lab won the honors competition before.</a:t>
            </a:r>
          </a:p>
          <a:p>
            <a:pPr marL="342900" indent="-342900" algn="ctr"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Six people share the first place</a:t>
            </a:r>
          </a:p>
          <a:p>
            <a:pPr marL="342900" indent="-342900" algn="ctr"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paper accepted by STOC2025 proved P=NP</a:t>
            </a:r>
          </a:p>
          <a:p>
            <a:pPr marL="342900" indent="-342900" algn="ctr"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Fundings for mathematicians were taken away by OpenAI o114514.</a:t>
            </a:r>
          </a:p>
          <a:p>
            <a:pPr marL="342900" indent="-342900" algn="ctr"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Winner is the one you would vote for</a:t>
            </a:r>
            <a:r>
              <a:rPr lang="en-US" altLang="zh-CN" dirty="0"/>
              <a:t>.</a:t>
            </a:r>
          </a:p>
        </p:txBody>
      </p:sp>
      <p:sp>
        <p:nvSpPr>
          <p:cNvPr id="30" name="乘号 29">
            <a:extLst>
              <a:ext uri="{FF2B5EF4-FFF2-40B4-BE49-F238E27FC236}">
                <a16:creationId xmlns:a16="http://schemas.microsoft.com/office/drawing/2014/main" id="{810DAF81-C231-FE5A-4BE3-631F4F62C39B}"/>
              </a:ext>
            </a:extLst>
          </p:cNvPr>
          <p:cNvSpPr/>
          <p:nvPr/>
        </p:nvSpPr>
        <p:spPr>
          <a:xfrm>
            <a:off x="5113657" y="3726690"/>
            <a:ext cx="5739103" cy="15407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7A9CCC-CB2B-EA08-5699-F359A27E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25" y="3256771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A8856D6-C80F-4E70-86CA-3E2A2B2AE0BF}"/>
                  </a:ext>
                </a:extLst>
              </p:cNvPr>
              <p:cNvSpPr/>
              <p:nvPr/>
            </p:nvSpPr>
            <p:spPr>
              <a:xfrm>
                <a:off x="2721800" y="2221175"/>
                <a:ext cx="9381994" cy="102713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(Elias’91) </a:t>
                </a:r>
                <a:r>
                  <a:rPr lang="en-US" altLang="zh-CN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It’s possible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design codes that can list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zh-CN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den>
                    </m:f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candidate messages after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corruptions, such that the original message must be one of the candidates!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A8856D6-C80F-4E70-86CA-3E2A2B2AE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800" y="2221175"/>
                <a:ext cx="9381994" cy="10271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561A92D-08B2-B468-73E9-14CD36567C61}"/>
              </a:ext>
            </a:extLst>
          </p:cNvPr>
          <p:cNvSpPr txBox="1"/>
          <p:nvPr/>
        </p:nvSpPr>
        <p:spPr>
          <a:xfrm>
            <a:off x="1894625" y="5922587"/>
            <a:ext cx="225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Claude Shannon</a:t>
            </a:r>
          </a:p>
          <a:p>
            <a:r>
              <a:rPr lang="en-US" altLang="zh-CN" b="1" dirty="0">
                <a:solidFill>
                  <a:schemeClr val="accent4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Michigan (BS,BSE)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MS,PhD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6215C1F7-3F9F-6185-5F91-226A09405BFF}"/>
              </a:ext>
            </a:extLst>
          </p:cNvPr>
          <p:cNvSpPr/>
          <p:nvPr/>
        </p:nvSpPr>
        <p:spPr>
          <a:xfrm>
            <a:off x="8102775" y="1363784"/>
            <a:ext cx="2143516" cy="828771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we could hope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D004B972-D06D-D272-E39C-2941379753D2}"/>
              </a:ext>
            </a:extLst>
          </p:cNvPr>
          <p:cNvSpPr/>
          <p:nvPr/>
        </p:nvSpPr>
        <p:spPr>
          <a:xfrm>
            <a:off x="3627769" y="563541"/>
            <a:ext cx="4863228" cy="1609725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how??</a:t>
            </a:r>
          </a:p>
          <a:p>
            <a:pPr algn="ctr"/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 constructions and algorithms needed!</a:t>
            </a:r>
          </a:p>
        </p:txBody>
      </p:sp>
    </p:spTree>
    <p:extLst>
      <p:ext uri="{BB962C8B-B14F-4D97-AF65-F5344CB8AC3E}">
        <p14:creationId xmlns:p14="http://schemas.microsoft.com/office/powerpoint/2010/main" val="2100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 animBg="1"/>
      <p:bldP spid="23" grpId="0" animBg="1"/>
      <p:bldP spid="6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9C0F0B-A02C-853C-3D4E-4F3A3C9D5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3" y="2212689"/>
            <a:ext cx="4327743" cy="17580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0A287A-FA2D-2D1B-AB79-B9A090F8FE4A}"/>
              </a:ext>
            </a:extLst>
          </p:cNvPr>
          <p:cNvSpPr txBox="1"/>
          <p:nvPr/>
        </p:nvSpPr>
        <p:spPr>
          <a:xfrm>
            <a:off x="838200" y="3970751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Folded Reed—Solomon Codes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1F52C61-FABD-C407-F9D6-8F6D175E8EA4}"/>
                  </a:ext>
                </a:extLst>
              </p:cNvPr>
              <p:cNvSpPr txBox="1"/>
              <p:nvPr/>
            </p:nvSpPr>
            <p:spPr>
              <a:xfrm>
                <a:off x="4742741" y="2478667"/>
                <a:ext cx="6881412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list 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𝑝𝑜𝑙𝑦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(Rudra-Guruswami STOC06)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1F52C61-FABD-C407-F9D6-8F6D175E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741" y="2478667"/>
                <a:ext cx="688141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ADEBE37-98D4-9894-1DA2-F2FD1EBFE7E0}"/>
                  </a:ext>
                </a:extLst>
              </p:cNvPr>
              <p:cNvSpPr txBox="1"/>
              <p:nvPr/>
            </p:nvSpPr>
            <p:spPr>
              <a:xfrm>
                <a:off x="4359058" y="3091720"/>
                <a:ext cx="7747347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construction that can recover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corruptions 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ADEBE37-98D4-9894-1DA2-F2FD1EBF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058" y="3091720"/>
                <a:ext cx="774734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8F2A2C-C2C3-EB75-D4C2-E895A391DB54}"/>
                  </a:ext>
                </a:extLst>
              </p:cNvPr>
              <p:cNvSpPr txBox="1"/>
              <p:nvPr/>
            </p:nvSpPr>
            <p:spPr>
              <a:xfrm>
                <a:off x="4742741" y="3779134"/>
                <a:ext cx="6881412" cy="5861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list 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den>
                        </m:f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(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Kopparty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et.al FOCS18)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8F2A2C-C2C3-EB75-D4C2-E895A391D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741" y="3779134"/>
                <a:ext cx="6881412" cy="586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AF98BD-4915-6958-FDBD-BC868DEA646B}"/>
                  </a:ext>
                </a:extLst>
              </p:cNvPr>
              <p:cNvSpPr txBox="1"/>
              <p:nvPr/>
            </p:nvSpPr>
            <p:spPr>
              <a:xfrm>
                <a:off x="54338" y="4591995"/>
                <a:ext cx="11917471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construction only needs to list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number of candidates to recover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corruptions 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DAF98BD-4915-6958-FDBD-BC868DEA6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" y="4591995"/>
                <a:ext cx="119174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1DC2B82-2509-B4B4-B407-D0F6DA46ED27}"/>
                  </a:ext>
                </a:extLst>
              </p:cNvPr>
              <p:cNvSpPr txBox="1"/>
              <p:nvPr/>
            </p:nvSpPr>
            <p:spPr>
              <a:xfrm>
                <a:off x="2655294" y="5186619"/>
                <a:ext cx="6881412" cy="52693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list 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(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-Zhang 2024)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1DC2B82-2509-B4B4-B407-D0F6DA46E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94" y="5186619"/>
                <a:ext cx="6881412" cy="526939"/>
              </a:xfrm>
              <a:prstGeom prst="rect">
                <a:avLst/>
              </a:prstGeom>
              <a:blipFill>
                <a:blip r:embed="rId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F95D14A-674C-EC31-7E91-13E5952A9DF6}"/>
              </a:ext>
            </a:extLst>
          </p:cNvPr>
          <p:cNvSpPr txBox="1"/>
          <p:nvPr/>
        </p:nvSpPr>
        <p:spPr>
          <a:xfrm>
            <a:off x="710851" y="5920669"/>
            <a:ext cx="11145033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This construction is the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explicit one provably to be optimal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is the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one we could hope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7CC7CAE-2F11-D7B4-B8C1-3E23E3E5271D}"/>
                  </a:ext>
                </a:extLst>
              </p:cNvPr>
              <p:cNvSpPr/>
              <p:nvPr/>
            </p:nvSpPr>
            <p:spPr>
              <a:xfrm>
                <a:off x="1475984" y="1012018"/>
                <a:ext cx="9381994" cy="102713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(Elias’91) </a:t>
                </a:r>
                <a:r>
                  <a:rPr lang="en-US" altLang="zh-CN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It’s possible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design codes that can list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zh-CN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den>
                    </m:f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candidate messages after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corruptions, such that the original message must be one of the candidates!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7CC7CAE-2F11-D7B4-B8C1-3E23E3E52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4" y="1012018"/>
                <a:ext cx="9381994" cy="1027134"/>
              </a:xfrm>
              <a:prstGeom prst="rect">
                <a:avLst/>
              </a:prstGeom>
              <a:blipFill>
                <a:blip r:embed="rId9"/>
                <a:stretch>
                  <a:fillRect r="-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乘号 18">
            <a:extLst>
              <a:ext uri="{FF2B5EF4-FFF2-40B4-BE49-F238E27FC236}">
                <a16:creationId xmlns:a16="http://schemas.microsoft.com/office/drawing/2014/main" id="{832D599B-AD52-F51C-7B47-7E1EE9097B1A}"/>
              </a:ext>
            </a:extLst>
          </p:cNvPr>
          <p:cNvSpPr/>
          <p:nvPr/>
        </p:nvSpPr>
        <p:spPr>
          <a:xfrm>
            <a:off x="2317315" y="1100546"/>
            <a:ext cx="2918564" cy="59014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598A914-1872-C379-6ED4-312707ADBE58}"/>
              </a:ext>
            </a:extLst>
          </p:cNvPr>
          <p:cNvSpPr txBox="1"/>
          <p:nvPr/>
        </p:nvSpPr>
        <p:spPr>
          <a:xfrm>
            <a:off x="2655294" y="1727209"/>
            <a:ext cx="2861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53" y="31949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56B43C-53C5-33D2-B4D4-C0BE1DF4D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04" y="3699484"/>
            <a:ext cx="3667125" cy="31146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8F9FC65-D243-0DDB-C123-E3E9BA1AA003}"/>
              </a:ext>
            </a:extLst>
          </p:cNvPr>
          <p:cNvSpPr txBox="1"/>
          <p:nvPr/>
        </p:nvSpPr>
        <p:spPr>
          <a:xfrm>
            <a:off x="5035784" y="5317299"/>
            <a:ext cx="38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Geometric Agreement Hypergraph</a:t>
            </a:r>
            <a:endParaRPr lang="zh-CN" altLang="en-US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FC8414-4D22-A719-DEE7-4E3C69315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49" y="1743075"/>
            <a:ext cx="9239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30064</TotalTime>
  <Words>482</Words>
  <Application>Microsoft Office PowerPoint</Application>
  <PresentationFormat>宽屏</PresentationFormat>
  <Paragraphs>76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Consolas</vt:lpstr>
      <vt:lpstr>Office 主题​​</vt:lpstr>
      <vt:lpstr>Explicit Folded Reed—Solomon Codes Achieve List-decoding Capacity</vt:lpstr>
      <vt:lpstr>Communication &amp; Coding</vt:lpstr>
      <vt:lpstr>PowerPoint 演示文稿</vt:lpstr>
      <vt:lpstr>Coding</vt:lpstr>
      <vt:lpstr>Reed—Solomon Codes</vt:lpstr>
      <vt:lpstr>Unique Decoding</vt:lpstr>
      <vt:lpstr>List-decoding</vt:lpstr>
      <vt:lpstr>Explicit Construction</vt:lpstr>
      <vt:lpstr>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Yeyuan Chen</cp:lastModifiedBy>
  <cp:revision>2237</cp:revision>
  <dcterms:created xsi:type="dcterms:W3CDTF">2019-12-25T22:18:45Z</dcterms:created>
  <dcterms:modified xsi:type="dcterms:W3CDTF">2024-11-12T22:19:48Z</dcterms:modified>
</cp:coreProperties>
</file>